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2"/>
  </p:notesMasterIdLst>
  <p:sldIdLst>
    <p:sldId id="346" r:id="rId2"/>
    <p:sldId id="443" r:id="rId3"/>
    <p:sldId id="457" r:id="rId4"/>
    <p:sldId id="444" r:id="rId5"/>
    <p:sldId id="445" r:id="rId6"/>
    <p:sldId id="446" r:id="rId7"/>
    <p:sldId id="460" r:id="rId8"/>
    <p:sldId id="461" r:id="rId9"/>
    <p:sldId id="448" r:id="rId10"/>
    <p:sldId id="449" r:id="rId11"/>
    <p:sldId id="424" r:id="rId12"/>
    <p:sldId id="458" r:id="rId13"/>
    <p:sldId id="456" r:id="rId14"/>
    <p:sldId id="454" r:id="rId15"/>
    <p:sldId id="451" r:id="rId16"/>
    <p:sldId id="455" r:id="rId17"/>
    <p:sldId id="452" r:id="rId18"/>
    <p:sldId id="459" r:id="rId19"/>
    <p:sldId id="453" r:id="rId20"/>
    <p:sldId id="384" r:id="rId21"/>
  </p:sldIdLst>
  <p:sldSz cx="9144000" cy="6858000" type="screen4x3"/>
  <p:notesSz cx="6858000" cy="9144000"/>
  <p:defaultTextStyle>
    <a:defPPr>
      <a:defRPr lang="zh-CN"/>
    </a:defPPr>
    <a:lvl1pPr algn="l" rtl="0" eaLnBrk="0" fontAlgn="base" hangingPunct="0">
      <a:spcBef>
        <a:spcPct val="0"/>
      </a:spcBef>
      <a:spcAft>
        <a:spcPct val="0"/>
      </a:spcAft>
      <a:defRPr sz="2400" kern="1200">
        <a:solidFill>
          <a:schemeClr val="tx1"/>
        </a:solidFill>
        <a:latin typeface="Comic Sans MS" pitchFamily="66"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Comic Sans MS" pitchFamily="66"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Comic Sans MS" pitchFamily="66"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itchFamily="66"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itchFamily="66" charset="0"/>
        <a:ea typeface="ＭＳ Ｐゴシック" pitchFamily="34" charset="-128"/>
        <a:cs typeface="+mn-cs"/>
      </a:defRPr>
    </a:lvl5pPr>
    <a:lvl6pPr marL="2286000" algn="l" defTabSz="914400" rtl="0" eaLnBrk="1" latinLnBrk="0" hangingPunct="1">
      <a:defRPr sz="2400" kern="1200">
        <a:solidFill>
          <a:schemeClr val="tx1"/>
        </a:solidFill>
        <a:latin typeface="Comic Sans MS" pitchFamily="66" charset="0"/>
        <a:ea typeface="ＭＳ Ｐゴシック" pitchFamily="34" charset="-128"/>
        <a:cs typeface="+mn-cs"/>
      </a:defRPr>
    </a:lvl6pPr>
    <a:lvl7pPr marL="2743200" algn="l" defTabSz="914400" rtl="0" eaLnBrk="1" latinLnBrk="0" hangingPunct="1">
      <a:defRPr sz="2400" kern="1200">
        <a:solidFill>
          <a:schemeClr val="tx1"/>
        </a:solidFill>
        <a:latin typeface="Comic Sans MS" pitchFamily="66" charset="0"/>
        <a:ea typeface="ＭＳ Ｐゴシック" pitchFamily="34" charset="-128"/>
        <a:cs typeface="+mn-cs"/>
      </a:defRPr>
    </a:lvl7pPr>
    <a:lvl8pPr marL="3200400" algn="l" defTabSz="914400" rtl="0" eaLnBrk="1" latinLnBrk="0" hangingPunct="1">
      <a:defRPr sz="2400" kern="1200">
        <a:solidFill>
          <a:schemeClr val="tx1"/>
        </a:solidFill>
        <a:latin typeface="Comic Sans MS" pitchFamily="66" charset="0"/>
        <a:ea typeface="ＭＳ Ｐゴシック" pitchFamily="34" charset="-128"/>
        <a:cs typeface="+mn-cs"/>
      </a:defRPr>
    </a:lvl8pPr>
    <a:lvl9pPr marL="3657600" algn="l" defTabSz="914400" rtl="0" eaLnBrk="1" latinLnBrk="0" hangingPunct="1">
      <a:defRPr sz="2400" kern="1200">
        <a:solidFill>
          <a:schemeClr val="tx1"/>
        </a:solidFill>
        <a:latin typeface="Comic Sans MS" pitchFamily="66"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82505" autoAdjust="0"/>
  </p:normalViewPr>
  <p:slideViewPr>
    <p:cSldViewPr>
      <p:cViewPr varScale="1">
        <p:scale>
          <a:sx n="58" d="100"/>
          <a:sy n="58" d="100"/>
        </p:scale>
        <p:origin x="-1518" y="-84"/>
      </p:cViewPr>
      <p:guideLst>
        <p:guide orient="horz" pos="2160"/>
        <p:guide pos="2880"/>
      </p:guideLst>
    </p:cSldViewPr>
  </p:slideViewPr>
  <p:notesTextViewPr>
    <p:cViewPr>
      <p:scale>
        <a:sx n="100" d="100"/>
        <a:sy n="100" d="100"/>
      </p:scale>
      <p:origin x="0" y="43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tx>
                <c:rich>
                  <a:bodyPr/>
                  <a:lstStyle/>
                  <a:p>
                    <a:r>
                      <a:rPr lang="en-US" altLang="en-US" dirty="0">
                        <a:solidFill>
                          <a:schemeClr val="bg1"/>
                        </a:solidFill>
                      </a:rPr>
                      <a:t>Clam
38%</a:t>
                    </a:r>
                  </a:p>
                </c:rich>
              </c:tx>
              <c:showLegendKey val="0"/>
              <c:showVal val="0"/>
              <c:showCatName val="1"/>
              <c:showSerName val="0"/>
              <c:showPercent val="1"/>
              <c:showBubbleSize val="0"/>
            </c:dLbl>
            <c:dLbl>
              <c:idx val="1"/>
              <c:layout/>
              <c:tx>
                <c:rich>
                  <a:bodyPr/>
                  <a:lstStyle/>
                  <a:p>
                    <a:r>
                      <a:rPr lang="en-US" altLang="en-US" dirty="0">
                        <a:solidFill>
                          <a:schemeClr val="bg1"/>
                        </a:solidFill>
                      </a:rPr>
                      <a:t>Oyster
34%</a:t>
                    </a:r>
                  </a:p>
                </c:rich>
              </c:tx>
              <c:showLegendKey val="0"/>
              <c:showVal val="0"/>
              <c:showCatName val="1"/>
              <c:showSerName val="0"/>
              <c:showPercent val="1"/>
              <c:showBubbleSize val="0"/>
            </c:dLbl>
            <c:dLbl>
              <c:idx val="5"/>
              <c:layout/>
              <c:tx>
                <c:rich>
                  <a:bodyPr/>
                  <a:lstStyle/>
                  <a:p>
                    <a:r>
                      <a:rPr lang="en-US" altLang="en-US" dirty="0">
                        <a:solidFill>
                          <a:schemeClr val="bg1"/>
                        </a:solidFill>
                      </a:rPr>
                      <a:t>Scallop
13%</a:t>
                    </a:r>
                  </a:p>
                </c:rich>
              </c:tx>
              <c:showLegendKey val="0"/>
              <c:showVal val="0"/>
              <c:showCatName val="1"/>
              <c:showSerName val="0"/>
              <c:showPercent val="1"/>
              <c:showBubbleSize val="0"/>
            </c:dLbl>
            <c:txPr>
              <a:bodyPr/>
              <a:lstStyle/>
              <a:p>
                <a:pPr>
                  <a:defRPr sz="1400" b="1">
                    <a:solidFill>
                      <a:sysClr val="windowText" lastClr="000000"/>
                    </a:solidFill>
                  </a:defRPr>
                </a:pPr>
                <a:endParaRPr lang="zh-CN"/>
              </a:p>
            </c:txPr>
            <c:showLegendKey val="0"/>
            <c:showVal val="0"/>
            <c:showCatName val="1"/>
            <c:showSerName val="0"/>
            <c:showPercent val="1"/>
            <c:showBubbleSize val="0"/>
            <c:showLeaderLines val="1"/>
          </c:dLbls>
          <c:cat>
            <c:strRef>
              <c:f>Sheet1!$C$12:$C$18</c:f>
              <c:strCache>
                <c:ptCount val="7"/>
                <c:pt idx="0">
                  <c:v>Clam</c:v>
                </c:pt>
                <c:pt idx="1">
                  <c:v>Oyster</c:v>
                </c:pt>
                <c:pt idx="2">
                  <c:v>Abalone</c:v>
                </c:pt>
                <c:pt idx="3">
                  <c:v>Snail</c:v>
                </c:pt>
                <c:pt idx="4">
                  <c:v>Musssel</c:v>
                </c:pt>
                <c:pt idx="5">
                  <c:v>Scallop</c:v>
                </c:pt>
                <c:pt idx="6">
                  <c:v>Others</c:v>
                </c:pt>
              </c:strCache>
            </c:strRef>
          </c:cat>
          <c:val>
            <c:numRef>
              <c:f>Sheet1!$D$12:$D$18</c:f>
              <c:numCache>
                <c:formatCode>General</c:formatCode>
                <c:ptCount val="7"/>
                <c:pt idx="0">
                  <c:v>5382005</c:v>
                </c:pt>
                <c:pt idx="1">
                  <c:v>4834527</c:v>
                </c:pt>
                <c:pt idx="2">
                  <c:v>139797</c:v>
                </c:pt>
                <c:pt idx="3">
                  <c:v>243898</c:v>
                </c:pt>
                <c:pt idx="4">
                  <c:v>878771</c:v>
                </c:pt>
                <c:pt idx="5">
                  <c:v>1860534</c:v>
                </c:pt>
                <c:pt idx="6">
                  <c:v>867969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0FACB-0938-47CB-BCB8-52C1D55BB26C}" type="doc">
      <dgm:prSet loTypeId="urn:microsoft.com/office/officeart/2005/8/layout/vList3" loCatId="list" qsTypeId="urn:microsoft.com/office/officeart/2005/8/quickstyle/simple1" qsCatId="simple" csTypeId="urn:microsoft.com/office/officeart/2005/8/colors/accent1_2" csCatId="accent1" phldr="1"/>
      <dgm:spPr/>
    </dgm:pt>
    <dgm:pt modelId="{CC4A833E-E2A6-4EEC-A4E6-C51D440998F0}">
      <dgm:prSet phldrT="[文本]"/>
      <dgm:spPr/>
      <dgm:t>
        <a:bodyPr/>
        <a:lstStyle/>
        <a:p>
          <a:pPr algn="l"/>
          <a:r>
            <a:rPr lang="en-US" altLang="zh-CN" dirty="0" smtClean="0">
              <a:solidFill>
                <a:schemeClr val="tx1"/>
              </a:solidFill>
            </a:rPr>
            <a:t>1. </a:t>
          </a:r>
          <a:r>
            <a:rPr lang="en-US" altLang="zh-CN" b="1" i="1" dirty="0" err="1" smtClean="0">
              <a:solidFill>
                <a:schemeClr val="tx1"/>
              </a:solidFill>
            </a:rPr>
            <a:t>Perkinsus</a:t>
          </a:r>
          <a:r>
            <a:rPr lang="en-US" altLang="zh-CN" b="1" dirty="0" smtClean="0">
              <a:solidFill>
                <a:schemeClr val="tx1"/>
              </a:solidFill>
            </a:rPr>
            <a:t> spp.</a:t>
          </a:r>
        </a:p>
        <a:p>
          <a:pPr algn="l"/>
          <a:r>
            <a:rPr lang="en-US" altLang="zh-CN" dirty="0" smtClean="0">
              <a:solidFill>
                <a:schemeClr val="tx1"/>
              </a:solidFill>
            </a:rPr>
            <a:t>2. </a:t>
          </a:r>
          <a:r>
            <a:rPr lang="en-US" altLang="zh-CN" b="1" i="1" dirty="0" err="1" smtClean="0">
              <a:solidFill>
                <a:schemeClr val="tx1"/>
              </a:solidFill>
            </a:rPr>
            <a:t>Marteilia</a:t>
          </a:r>
          <a:r>
            <a:rPr lang="en-US" altLang="zh-CN" b="1" dirty="0" smtClean="0">
              <a:solidFill>
                <a:schemeClr val="tx1"/>
              </a:solidFill>
            </a:rPr>
            <a:t> spp. </a:t>
          </a:r>
          <a:endParaRPr lang="zh-CN" altLang="en-US" b="1" dirty="0">
            <a:solidFill>
              <a:schemeClr val="tx1"/>
            </a:solidFill>
          </a:endParaRPr>
        </a:p>
      </dgm:t>
    </dgm:pt>
    <dgm:pt modelId="{5C5190CF-BBBC-44AB-8260-0F736F7754A1}" type="parTrans" cxnId="{F6EC4675-9F83-432A-9A23-C082EA352708}">
      <dgm:prSet/>
      <dgm:spPr/>
      <dgm:t>
        <a:bodyPr/>
        <a:lstStyle/>
        <a:p>
          <a:endParaRPr lang="zh-CN" altLang="en-US"/>
        </a:p>
      </dgm:t>
    </dgm:pt>
    <dgm:pt modelId="{62022115-E132-40CE-8202-7282086B8FFD}" type="sibTrans" cxnId="{F6EC4675-9F83-432A-9A23-C082EA352708}">
      <dgm:prSet/>
      <dgm:spPr/>
      <dgm:t>
        <a:bodyPr/>
        <a:lstStyle/>
        <a:p>
          <a:endParaRPr lang="zh-CN" altLang="en-US"/>
        </a:p>
      </dgm:t>
    </dgm:pt>
    <dgm:pt modelId="{588F39F0-4DA6-475E-BBB8-07AB281197F7}">
      <dgm:prSet phldrT="[文本]"/>
      <dgm:spPr/>
      <dgm:t>
        <a:bodyPr/>
        <a:lstStyle/>
        <a:p>
          <a:pPr algn="l"/>
          <a:r>
            <a:rPr lang="en-US" altLang="en-US" b="1" dirty="0" smtClean="0">
              <a:solidFill>
                <a:schemeClr val="tx1"/>
              </a:solidFill>
            </a:rPr>
            <a:t>1. </a:t>
          </a:r>
          <a:r>
            <a:rPr lang="en-US" altLang="en-US" b="1" i="1" dirty="0" err="1" smtClean="0">
              <a:solidFill>
                <a:schemeClr val="tx1"/>
              </a:solidFill>
            </a:rPr>
            <a:t>Vibro</a:t>
          </a:r>
          <a:r>
            <a:rPr lang="en-US" altLang="en-US" b="1" dirty="0" smtClean="0">
              <a:solidFill>
                <a:schemeClr val="tx1"/>
              </a:solidFill>
            </a:rPr>
            <a:t> spp.</a:t>
          </a:r>
        </a:p>
        <a:p>
          <a:pPr algn="l"/>
          <a:r>
            <a:rPr lang="en-US" altLang="en-US" b="1" dirty="0" smtClean="0">
              <a:solidFill>
                <a:schemeClr val="tx1"/>
              </a:solidFill>
            </a:rPr>
            <a:t>2. Rickettsia-like organism</a:t>
          </a:r>
          <a:endParaRPr lang="zh-CN" altLang="en-US" b="1" dirty="0">
            <a:solidFill>
              <a:schemeClr val="tx1"/>
            </a:solidFill>
          </a:endParaRPr>
        </a:p>
      </dgm:t>
    </dgm:pt>
    <dgm:pt modelId="{9B3E54B1-2BF5-4460-800F-841B4E5E6B4B}" type="parTrans" cxnId="{A0A2AAA7-06DA-4070-85FB-F642198E15AC}">
      <dgm:prSet/>
      <dgm:spPr/>
      <dgm:t>
        <a:bodyPr/>
        <a:lstStyle/>
        <a:p>
          <a:endParaRPr lang="zh-CN" altLang="en-US"/>
        </a:p>
      </dgm:t>
    </dgm:pt>
    <dgm:pt modelId="{14F6BB77-364E-4BB8-A00B-216F01567BC1}" type="sibTrans" cxnId="{A0A2AAA7-06DA-4070-85FB-F642198E15AC}">
      <dgm:prSet/>
      <dgm:spPr/>
      <dgm:t>
        <a:bodyPr/>
        <a:lstStyle/>
        <a:p>
          <a:endParaRPr lang="zh-CN" altLang="en-US"/>
        </a:p>
      </dgm:t>
    </dgm:pt>
    <dgm:pt modelId="{0E18C876-2C77-4A00-ABE4-3F43C88EAB8C}">
      <dgm:prSet phldrT="[文本]"/>
      <dgm:spPr/>
      <dgm:t>
        <a:bodyPr/>
        <a:lstStyle/>
        <a:p>
          <a:pPr algn="l"/>
          <a:r>
            <a:rPr lang="en-US" altLang="zh-CN" dirty="0" smtClean="0">
              <a:solidFill>
                <a:srgbClr val="FF0000"/>
              </a:solidFill>
            </a:rPr>
            <a:t>1. </a:t>
          </a:r>
          <a:r>
            <a:rPr lang="en-US" altLang="zh-CN" b="1" i="1" dirty="0" err="1" smtClean="0">
              <a:solidFill>
                <a:srgbClr val="FF0000"/>
              </a:solidFill>
            </a:rPr>
            <a:t>Ostreid</a:t>
          </a:r>
          <a:r>
            <a:rPr lang="en-US" altLang="zh-CN" b="1" i="1" dirty="0" smtClean="0">
              <a:solidFill>
                <a:srgbClr val="FF0000"/>
              </a:solidFill>
            </a:rPr>
            <a:t> </a:t>
          </a:r>
          <a:r>
            <a:rPr lang="en-US" altLang="zh-CN" b="1" i="1" dirty="0" err="1" smtClean="0">
              <a:solidFill>
                <a:srgbClr val="FF0000"/>
              </a:solidFill>
            </a:rPr>
            <a:t>herpesvirus</a:t>
          </a:r>
          <a:r>
            <a:rPr lang="en-US" altLang="zh-CN" b="1" i="1" dirty="0" smtClean="0">
              <a:solidFill>
                <a:srgbClr val="FF0000"/>
              </a:solidFill>
            </a:rPr>
            <a:t> 1</a:t>
          </a:r>
        </a:p>
        <a:p>
          <a:pPr algn="l"/>
          <a:r>
            <a:rPr lang="en-US" altLang="zh-CN" b="0" i="0" dirty="0" smtClean="0">
              <a:solidFill>
                <a:srgbClr val="FF0000"/>
              </a:solidFill>
            </a:rPr>
            <a:t>2. </a:t>
          </a:r>
          <a:r>
            <a:rPr lang="en-US" altLang="zh-CN" b="1" i="1" dirty="0" err="1" smtClean="0">
              <a:solidFill>
                <a:srgbClr val="FF0000"/>
              </a:solidFill>
            </a:rPr>
            <a:t>Haliotid</a:t>
          </a:r>
          <a:r>
            <a:rPr lang="en-US" altLang="zh-CN" b="1" i="1" dirty="0" smtClean="0">
              <a:solidFill>
                <a:srgbClr val="FF0000"/>
              </a:solidFill>
            </a:rPr>
            <a:t> </a:t>
          </a:r>
          <a:r>
            <a:rPr lang="en-US" altLang="zh-CN" b="1" i="1" dirty="0" err="1" smtClean="0">
              <a:solidFill>
                <a:srgbClr val="FF0000"/>
              </a:solidFill>
            </a:rPr>
            <a:t>herpesvirus</a:t>
          </a:r>
          <a:r>
            <a:rPr lang="en-US" altLang="zh-CN" b="1" i="1" dirty="0" smtClean="0">
              <a:solidFill>
                <a:srgbClr val="FF0000"/>
              </a:solidFill>
            </a:rPr>
            <a:t> 1</a:t>
          </a:r>
          <a:r>
            <a:rPr lang="en-US" altLang="zh-CN" b="1" dirty="0" smtClean="0">
              <a:solidFill>
                <a:srgbClr val="FF0000"/>
              </a:solidFill>
            </a:rPr>
            <a:t> </a:t>
          </a:r>
          <a:endParaRPr lang="zh-CN" altLang="en-US" b="1" dirty="0">
            <a:solidFill>
              <a:srgbClr val="FF0000"/>
            </a:solidFill>
          </a:endParaRPr>
        </a:p>
      </dgm:t>
    </dgm:pt>
    <dgm:pt modelId="{AEC4342A-F77B-4E02-81A5-D448283A628A}" type="parTrans" cxnId="{60DC21D8-25C9-45FC-845D-FC6A5002F6EF}">
      <dgm:prSet/>
      <dgm:spPr/>
      <dgm:t>
        <a:bodyPr/>
        <a:lstStyle/>
        <a:p>
          <a:endParaRPr lang="zh-CN" altLang="en-US"/>
        </a:p>
      </dgm:t>
    </dgm:pt>
    <dgm:pt modelId="{40AFED4B-DCF8-4518-A0E7-608473AAA7DC}" type="sibTrans" cxnId="{60DC21D8-25C9-45FC-845D-FC6A5002F6EF}">
      <dgm:prSet/>
      <dgm:spPr/>
      <dgm:t>
        <a:bodyPr/>
        <a:lstStyle/>
        <a:p>
          <a:endParaRPr lang="zh-CN" altLang="en-US"/>
        </a:p>
      </dgm:t>
    </dgm:pt>
    <dgm:pt modelId="{D9995F69-7C7B-4F3B-83A9-956C536DB418}" type="pres">
      <dgm:prSet presAssocID="{3E10FACB-0938-47CB-BCB8-52C1D55BB26C}" presName="linearFlow" presStyleCnt="0">
        <dgm:presLayoutVars>
          <dgm:dir/>
          <dgm:resizeHandles val="exact"/>
        </dgm:presLayoutVars>
      </dgm:prSet>
      <dgm:spPr/>
    </dgm:pt>
    <dgm:pt modelId="{2A31FF8F-4C77-4360-9F86-52A32D444121}" type="pres">
      <dgm:prSet presAssocID="{CC4A833E-E2A6-4EEC-A4E6-C51D440998F0}" presName="composite" presStyleCnt="0"/>
      <dgm:spPr/>
    </dgm:pt>
    <dgm:pt modelId="{D6F28568-5EBB-4359-A233-E4618ECEAAED}" type="pres">
      <dgm:prSet presAssocID="{CC4A833E-E2A6-4EEC-A4E6-C51D440998F0}"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E471CACC-BB75-46B3-BA56-D1BBFBDDE1C8}" type="pres">
      <dgm:prSet presAssocID="{CC4A833E-E2A6-4EEC-A4E6-C51D440998F0}" presName="txShp" presStyleLbl="node1" presStyleIdx="0" presStyleCnt="3">
        <dgm:presLayoutVars>
          <dgm:bulletEnabled val="1"/>
        </dgm:presLayoutVars>
      </dgm:prSet>
      <dgm:spPr/>
      <dgm:t>
        <a:bodyPr/>
        <a:lstStyle/>
        <a:p>
          <a:endParaRPr lang="zh-CN" altLang="en-US"/>
        </a:p>
      </dgm:t>
    </dgm:pt>
    <dgm:pt modelId="{57B723ED-1E23-432B-BBBB-A48327401C86}" type="pres">
      <dgm:prSet presAssocID="{62022115-E132-40CE-8202-7282086B8FFD}" presName="spacing" presStyleCnt="0"/>
      <dgm:spPr/>
    </dgm:pt>
    <dgm:pt modelId="{7A39F15C-6E22-4AE2-AD3F-C21B1F4E0434}" type="pres">
      <dgm:prSet presAssocID="{588F39F0-4DA6-475E-BBB8-07AB281197F7}" presName="composite" presStyleCnt="0"/>
      <dgm:spPr/>
    </dgm:pt>
    <dgm:pt modelId="{5B61282D-ACF6-4B5A-A789-5467FB61ACD1}" type="pres">
      <dgm:prSet presAssocID="{588F39F0-4DA6-475E-BBB8-07AB281197F7}"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9AF1B25-28C3-4581-A506-7712A590AA42}" type="pres">
      <dgm:prSet presAssocID="{588F39F0-4DA6-475E-BBB8-07AB281197F7}" presName="txShp" presStyleLbl="node1" presStyleIdx="1" presStyleCnt="3">
        <dgm:presLayoutVars>
          <dgm:bulletEnabled val="1"/>
        </dgm:presLayoutVars>
      </dgm:prSet>
      <dgm:spPr/>
      <dgm:t>
        <a:bodyPr/>
        <a:lstStyle/>
        <a:p>
          <a:endParaRPr lang="zh-CN" altLang="en-US"/>
        </a:p>
      </dgm:t>
    </dgm:pt>
    <dgm:pt modelId="{970FE94C-F3E5-409B-BC37-0FB623B6BF6C}" type="pres">
      <dgm:prSet presAssocID="{14F6BB77-364E-4BB8-A00B-216F01567BC1}" presName="spacing" presStyleCnt="0"/>
      <dgm:spPr/>
    </dgm:pt>
    <dgm:pt modelId="{BBE8DF24-EFED-476F-95DA-9A14969D246E}" type="pres">
      <dgm:prSet presAssocID="{0E18C876-2C77-4A00-ABE4-3F43C88EAB8C}" presName="composite" presStyleCnt="0"/>
      <dgm:spPr/>
    </dgm:pt>
    <dgm:pt modelId="{3B94DA61-6AFD-43B9-9E9F-E92800B4B49C}" type="pres">
      <dgm:prSet presAssocID="{0E18C876-2C77-4A00-ABE4-3F43C88EAB8C}"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 modelId="{3ABB62A6-4827-446A-BC49-4DAACB6ED173}" type="pres">
      <dgm:prSet presAssocID="{0E18C876-2C77-4A00-ABE4-3F43C88EAB8C}" presName="txShp" presStyleLbl="node1" presStyleIdx="2" presStyleCnt="3">
        <dgm:presLayoutVars>
          <dgm:bulletEnabled val="1"/>
        </dgm:presLayoutVars>
      </dgm:prSet>
      <dgm:spPr/>
      <dgm:t>
        <a:bodyPr/>
        <a:lstStyle/>
        <a:p>
          <a:endParaRPr lang="zh-CN" altLang="en-US"/>
        </a:p>
      </dgm:t>
    </dgm:pt>
  </dgm:ptLst>
  <dgm:cxnLst>
    <dgm:cxn modelId="{F6EC4675-9F83-432A-9A23-C082EA352708}" srcId="{3E10FACB-0938-47CB-BCB8-52C1D55BB26C}" destId="{CC4A833E-E2A6-4EEC-A4E6-C51D440998F0}" srcOrd="0" destOrd="0" parTransId="{5C5190CF-BBBC-44AB-8260-0F736F7754A1}" sibTransId="{62022115-E132-40CE-8202-7282086B8FFD}"/>
    <dgm:cxn modelId="{C303FBBE-CE4C-4CCB-A73A-BE85E0521287}" type="presOf" srcId="{0E18C876-2C77-4A00-ABE4-3F43C88EAB8C}" destId="{3ABB62A6-4827-446A-BC49-4DAACB6ED173}" srcOrd="0" destOrd="0" presId="urn:microsoft.com/office/officeart/2005/8/layout/vList3"/>
    <dgm:cxn modelId="{A0A2AAA7-06DA-4070-85FB-F642198E15AC}" srcId="{3E10FACB-0938-47CB-BCB8-52C1D55BB26C}" destId="{588F39F0-4DA6-475E-BBB8-07AB281197F7}" srcOrd="1" destOrd="0" parTransId="{9B3E54B1-2BF5-4460-800F-841B4E5E6B4B}" sibTransId="{14F6BB77-364E-4BB8-A00B-216F01567BC1}"/>
    <dgm:cxn modelId="{60DC21D8-25C9-45FC-845D-FC6A5002F6EF}" srcId="{3E10FACB-0938-47CB-BCB8-52C1D55BB26C}" destId="{0E18C876-2C77-4A00-ABE4-3F43C88EAB8C}" srcOrd="2" destOrd="0" parTransId="{AEC4342A-F77B-4E02-81A5-D448283A628A}" sibTransId="{40AFED4B-DCF8-4518-A0E7-608473AAA7DC}"/>
    <dgm:cxn modelId="{865684CC-D57E-43A8-8BB0-F3B57FD37EAF}" type="presOf" srcId="{CC4A833E-E2A6-4EEC-A4E6-C51D440998F0}" destId="{E471CACC-BB75-46B3-BA56-D1BBFBDDE1C8}" srcOrd="0" destOrd="0" presId="urn:microsoft.com/office/officeart/2005/8/layout/vList3"/>
    <dgm:cxn modelId="{2308EF93-239A-4B62-BBDD-9DB74A7C7ED6}" type="presOf" srcId="{588F39F0-4DA6-475E-BBB8-07AB281197F7}" destId="{39AF1B25-28C3-4581-A506-7712A590AA42}" srcOrd="0" destOrd="0" presId="urn:microsoft.com/office/officeart/2005/8/layout/vList3"/>
    <dgm:cxn modelId="{129E1FFC-56B0-49C3-B47C-9EF9841D10FC}" type="presOf" srcId="{3E10FACB-0938-47CB-BCB8-52C1D55BB26C}" destId="{D9995F69-7C7B-4F3B-83A9-956C536DB418}" srcOrd="0" destOrd="0" presId="urn:microsoft.com/office/officeart/2005/8/layout/vList3"/>
    <dgm:cxn modelId="{C943D524-D9CB-4339-BA0B-92BB0A23AC80}" type="presParOf" srcId="{D9995F69-7C7B-4F3B-83A9-956C536DB418}" destId="{2A31FF8F-4C77-4360-9F86-52A32D444121}" srcOrd="0" destOrd="0" presId="urn:microsoft.com/office/officeart/2005/8/layout/vList3"/>
    <dgm:cxn modelId="{911B5ED6-523F-46CC-8309-209580B6E5FA}" type="presParOf" srcId="{2A31FF8F-4C77-4360-9F86-52A32D444121}" destId="{D6F28568-5EBB-4359-A233-E4618ECEAAED}" srcOrd="0" destOrd="0" presId="urn:microsoft.com/office/officeart/2005/8/layout/vList3"/>
    <dgm:cxn modelId="{3113D55D-C7DF-4B6C-A00A-9A64ACD9A76A}" type="presParOf" srcId="{2A31FF8F-4C77-4360-9F86-52A32D444121}" destId="{E471CACC-BB75-46B3-BA56-D1BBFBDDE1C8}" srcOrd="1" destOrd="0" presId="urn:microsoft.com/office/officeart/2005/8/layout/vList3"/>
    <dgm:cxn modelId="{5873E2CE-445A-4415-980A-52F642C298E2}" type="presParOf" srcId="{D9995F69-7C7B-4F3B-83A9-956C536DB418}" destId="{57B723ED-1E23-432B-BBBB-A48327401C86}" srcOrd="1" destOrd="0" presId="urn:microsoft.com/office/officeart/2005/8/layout/vList3"/>
    <dgm:cxn modelId="{7202F402-85A6-49FD-941B-7B3A29625DC5}" type="presParOf" srcId="{D9995F69-7C7B-4F3B-83A9-956C536DB418}" destId="{7A39F15C-6E22-4AE2-AD3F-C21B1F4E0434}" srcOrd="2" destOrd="0" presId="urn:microsoft.com/office/officeart/2005/8/layout/vList3"/>
    <dgm:cxn modelId="{0EE8B5A5-F1C5-46B7-B51D-01DDE1E85E40}" type="presParOf" srcId="{7A39F15C-6E22-4AE2-AD3F-C21B1F4E0434}" destId="{5B61282D-ACF6-4B5A-A789-5467FB61ACD1}" srcOrd="0" destOrd="0" presId="urn:microsoft.com/office/officeart/2005/8/layout/vList3"/>
    <dgm:cxn modelId="{0771FE54-A8D5-4CAC-BF07-F9233F0CEFB1}" type="presParOf" srcId="{7A39F15C-6E22-4AE2-AD3F-C21B1F4E0434}" destId="{39AF1B25-28C3-4581-A506-7712A590AA42}" srcOrd="1" destOrd="0" presId="urn:microsoft.com/office/officeart/2005/8/layout/vList3"/>
    <dgm:cxn modelId="{58FDA167-42F0-4B3F-947E-D0CCD332B68A}" type="presParOf" srcId="{D9995F69-7C7B-4F3B-83A9-956C536DB418}" destId="{970FE94C-F3E5-409B-BC37-0FB623B6BF6C}" srcOrd="3" destOrd="0" presId="urn:microsoft.com/office/officeart/2005/8/layout/vList3"/>
    <dgm:cxn modelId="{BAF19E57-5B01-4D4A-8B80-332BC6F92883}" type="presParOf" srcId="{D9995F69-7C7B-4F3B-83A9-956C536DB418}" destId="{BBE8DF24-EFED-476F-95DA-9A14969D246E}" srcOrd="4" destOrd="0" presId="urn:microsoft.com/office/officeart/2005/8/layout/vList3"/>
    <dgm:cxn modelId="{91BF9968-EF97-4CF5-9B2E-852E7DD460CE}" type="presParOf" srcId="{BBE8DF24-EFED-476F-95DA-9A14969D246E}" destId="{3B94DA61-6AFD-43B9-9E9F-E92800B4B49C}" srcOrd="0" destOrd="0" presId="urn:microsoft.com/office/officeart/2005/8/layout/vList3"/>
    <dgm:cxn modelId="{1C9EEE2E-8CB6-4FA7-8B9A-EC1C98A5D59F}" type="presParOf" srcId="{BBE8DF24-EFED-476F-95DA-9A14969D246E}" destId="{3ABB62A6-4827-446A-BC49-4DAACB6ED17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3D7189-4DF4-4883-AE57-6A18C8E626D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CN" altLang="en-US"/>
        </a:p>
      </dgm:t>
    </dgm:pt>
    <dgm:pt modelId="{65FB7D2A-8EC9-419B-A6E0-CB3A3F0EB06B}">
      <dgm:prSet phldrT="[文本]" custT="1"/>
      <dgm:spPr/>
      <dgm:t>
        <a:bodyPr/>
        <a:lstStyle/>
        <a:p>
          <a:r>
            <a:rPr lang="en-US" altLang="zh-CN" sz="2800" b="0" dirty="0" smtClean="0">
              <a:solidFill>
                <a:schemeClr val="tx1"/>
              </a:solidFill>
            </a:rPr>
            <a:t>Methods for purifying viral DNA</a:t>
          </a:r>
          <a:endParaRPr lang="zh-CN" altLang="en-US" sz="2800" b="0" dirty="0">
            <a:solidFill>
              <a:schemeClr val="tx1"/>
            </a:solidFill>
          </a:endParaRPr>
        </a:p>
      </dgm:t>
    </dgm:pt>
    <dgm:pt modelId="{118B460E-2541-41BE-A09A-603C9956C681}" type="parTrans" cxnId="{00B8C811-463F-42C6-84AF-CBCF3381041C}">
      <dgm:prSet/>
      <dgm:spPr/>
      <dgm:t>
        <a:bodyPr/>
        <a:lstStyle/>
        <a:p>
          <a:endParaRPr lang="zh-CN" altLang="en-US"/>
        </a:p>
      </dgm:t>
    </dgm:pt>
    <dgm:pt modelId="{F2DB9133-0DFD-4646-A972-491BCB899872}" type="sibTrans" cxnId="{00B8C811-463F-42C6-84AF-CBCF3381041C}">
      <dgm:prSet/>
      <dgm:spPr/>
      <dgm:t>
        <a:bodyPr/>
        <a:lstStyle/>
        <a:p>
          <a:endParaRPr lang="zh-CN" altLang="en-US"/>
        </a:p>
      </dgm:t>
    </dgm:pt>
    <dgm:pt modelId="{8D74DE21-0B62-4BDD-B5D7-300CB01B964E}">
      <dgm:prSet phldrT="[文本]" custT="1"/>
      <dgm:spPr/>
      <dgm:t>
        <a:bodyPr/>
        <a:lstStyle/>
        <a:p>
          <a:r>
            <a:rPr lang="en-US" altLang="zh-CN" sz="2100" b="0" dirty="0" smtClean="0">
              <a:solidFill>
                <a:schemeClr val="tx1"/>
              </a:solidFill>
            </a:rPr>
            <a:t>Cell lines</a:t>
          </a:r>
          <a:endParaRPr lang="zh-CN" altLang="en-US" sz="2100" b="0" dirty="0">
            <a:solidFill>
              <a:schemeClr val="tx1"/>
            </a:solidFill>
          </a:endParaRPr>
        </a:p>
      </dgm:t>
    </dgm:pt>
    <dgm:pt modelId="{BA4C94B3-41DB-4DE6-AAC4-2CB8CF0235E4}" type="parTrans" cxnId="{5CEEBE0D-73BB-4377-9CE2-EF03E6069254}">
      <dgm:prSet/>
      <dgm:spPr/>
      <dgm:t>
        <a:bodyPr/>
        <a:lstStyle/>
        <a:p>
          <a:endParaRPr lang="zh-CN" altLang="en-US"/>
        </a:p>
      </dgm:t>
    </dgm:pt>
    <dgm:pt modelId="{43D42755-2361-4F73-9002-3B4C7F99A680}" type="sibTrans" cxnId="{5CEEBE0D-73BB-4377-9CE2-EF03E6069254}">
      <dgm:prSet/>
      <dgm:spPr/>
      <dgm:t>
        <a:bodyPr/>
        <a:lstStyle/>
        <a:p>
          <a:endParaRPr lang="zh-CN" altLang="en-US"/>
        </a:p>
      </dgm:t>
    </dgm:pt>
    <dgm:pt modelId="{861930D8-D542-47CD-AA81-63881D0D1401}">
      <dgm:prSet phldrT="[文本]"/>
      <dgm:spPr/>
      <dgm:t>
        <a:bodyPr/>
        <a:lstStyle/>
        <a:p>
          <a:pPr>
            <a:lnSpc>
              <a:spcPct val="150000"/>
            </a:lnSpc>
          </a:pPr>
          <a:r>
            <a:rPr lang="en-US" altLang="zh-CN" b="0" dirty="0" smtClean="0">
              <a:solidFill>
                <a:schemeClr val="tx1"/>
              </a:solidFill>
            </a:rPr>
            <a:t>High-speed centrifugation</a:t>
          </a:r>
          <a:endParaRPr lang="zh-CN" altLang="en-US" b="0" dirty="0">
            <a:solidFill>
              <a:schemeClr val="tx1"/>
            </a:solidFill>
          </a:endParaRPr>
        </a:p>
      </dgm:t>
    </dgm:pt>
    <dgm:pt modelId="{1CDD74BE-5C8C-4AAA-8FC9-798A66DCA498}" type="parTrans" cxnId="{E8432D29-129C-4695-BFEC-0B2CF39F4E68}">
      <dgm:prSet/>
      <dgm:spPr/>
      <dgm:t>
        <a:bodyPr/>
        <a:lstStyle/>
        <a:p>
          <a:endParaRPr lang="zh-CN" altLang="en-US"/>
        </a:p>
      </dgm:t>
    </dgm:pt>
    <dgm:pt modelId="{A50D3A0B-B821-43C9-851E-B17CEC76C013}" type="sibTrans" cxnId="{E8432D29-129C-4695-BFEC-0B2CF39F4E68}">
      <dgm:prSet/>
      <dgm:spPr/>
      <dgm:t>
        <a:bodyPr/>
        <a:lstStyle/>
        <a:p>
          <a:endParaRPr lang="zh-CN" altLang="en-US"/>
        </a:p>
      </dgm:t>
    </dgm:pt>
    <dgm:pt modelId="{EA808209-9E79-462E-AEE1-AF9678B162EB}">
      <dgm:prSet phldrT="[文本]"/>
      <dgm:spPr/>
      <dgm:t>
        <a:bodyPr/>
        <a:lstStyle/>
        <a:p>
          <a:r>
            <a:rPr lang="en-US" altLang="zh-CN" b="0" dirty="0" smtClean="0">
              <a:solidFill>
                <a:schemeClr val="tx1"/>
              </a:solidFill>
            </a:rPr>
            <a:t>Targeted genomic </a:t>
          </a:r>
          <a:r>
            <a:rPr lang="en-US" altLang="zh-CN" b="0" dirty="0" smtClean="0">
              <a:solidFill>
                <a:srgbClr val="FF0000"/>
              </a:solidFill>
            </a:rPr>
            <a:t>enrichment</a:t>
          </a:r>
          <a:endParaRPr lang="zh-CN" altLang="en-US" b="0" dirty="0">
            <a:solidFill>
              <a:srgbClr val="FF0000"/>
            </a:solidFill>
          </a:endParaRPr>
        </a:p>
      </dgm:t>
    </dgm:pt>
    <dgm:pt modelId="{512B62D8-F019-4DAA-AC86-3E0089D5200A}" type="parTrans" cxnId="{06CC4DC0-8A29-47F9-A619-E171D51622C6}">
      <dgm:prSet/>
      <dgm:spPr/>
      <dgm:t>
        <a:bodyPr/>
        <a:lstStyle/>
        <a:p>
          <a:endParaRPr lang="zh-CN" altLang="en-US"/>
        </a:p>
      </dgm:t>
    </dgm:pt>
    <dgm:pt modelId="{5C606C26-2B2E-4D3E-B1D8-14C52395BA37}" type="sibTrans" cxnId="{06CC4DC0-8A29-47F9-A619-E171D51622C6}">
      <dgm:prSet/>
      <dgm:spPr/>
      <dgm:t>
        <a:bodyPr/>
        <a:lstStyle/>
        <a:p>
          <a:endParaRPr lang="zh-CN" altLang="en-US"/>
        </a:p>
      </dgm:t>
    </dgm:pt>
    <dgm:pt modelId="{B6670658-5982-4485-9710-93C7D0C140DB}">
      <dgm:prSet phldrT="[文本]"/>
      <dgm:spPr/>
      <dgm:t>
        <a:bodyPr/>
        <a:lstStyle/>
        <a:p>
          <a:r>
            <a:rPr lang="en-US" altLang="zh-CN" b="0" dirty="0" smtClean="0">
              <a:solidFill>
                <a:schemeClr val="tx1"/>
              </a:solidFill>
            </a:rPr>
            <a:t>Targeted genomic </a:t>
          </a:r>
        </a:p>
        <a:p>
          <a:r>
            <a:rPr lang="en-US" altLang="zh-CN" b="0" dirty="0" smtClean="0">
              <a:solidFill>
                <a:srgbClr val="FF0000"/>
              </a:solidFill>
            </a:rPr>
            <a:t>amplification </a:t>
          </a:r>
          <a:endParaRPr lang="zh-CN" altLang="en-US" b="0" dirty="0">
            <a:solidFill>
              <a:srgbClr val="FF0000"/>
            </a:solidFill>
          </a:endParaRPr>
        </a:p>
      </dgm:t>
    </dgm:pt>
    <dgm:pt modelId="{1736CBEB-83F3-439A-9F5A-384FA8E3EE8F}" type="parTrans" cxnId="{2B654B75-AEAB-42F5-ABC4-4118F9B1F4E5}">
      <dgm:prSet/>
      <dgm:spPr/>
      <dgm:t>
        <a:bodyPr/>
        <a:lstStyle/>
        <a:p>
          <a:endParaRPr lang="zh-CN" altLang="en-US"/>
        </a:p>
      </dgm:t>
    </dgm:pt>
    <dgm:pt modelId="{14DC75BF-F6BC-4486-8FC0-FE55C3154517}" type="sibTrans" cxnId="{2B654B75-AEAB-42F5-ABC4-4118F9B1F4E5}">
      <dgm:prSet/>
      <dgm:spPr/>
      <dgm:t>
        <a:bodyPr/>
        <a:lstStyle/>
        <a:p>
          <a:endParaRPr lang="zh-CN" altLang="en-US"/>
        </a:p>
      </dgm:t>
    </dgm:pt>
    <dgm:pt modelId="{D02083CB-8B9E-47C4-A28A-5F3BA864B092}" type="pres">
      <dgm:prSet presAssocID="{9D3D7189-4DF4-4883-AE57-6A18C8E626D3}" presName="composite" presStyleCnt="0">
        <dgm:presLayoutVars>
          <dgm:chMax val="1"/>
          <dgm:dir/>
          <dgm:resizeHandles val="exact"/>
        </dgm:presLayoutVars>
      </dgm:prSet>
      <dgm:spPr/>
      <dgm:t>
        <a:bodyPr/>
        <a:lstStyle/>
        <a:p>
          <a:endParaRPr lang="zh-CN" altLang="en-US"/>
        </a:p>
      </dgm:t>
    </dgm:pt>
    <dgm:pt modelId="{C3FA04C5-E0CA-4185-81BE-A731AE490A42}" type="pres">
      <dgm:prSet presAssocID="{65FB7D2A-8EC9-419B-A6E0-CB3A3F0EB06B}" presName="roof" presStyleLbl="dkBgShp" presStyleIdx="0" presStyleCnt="2" custFlipVert="0" custScaleY="121793"/>
      <dgm:spPr/>
      <dgm:t>
        <a:bodyPr/>
        <a:lstStyle/>
        <a:p>
          <a:endParaRPr lang="zh-CN" altLang="en-US"/>
        </a:p>
      </dgm:t>
    </dgm:pt>
    <dgm:pt modelId="{C2AD7E1E-C44A-4BC0-8BEB-E28BC0AA50F7}" type="pres">
      <dgm:prSet presAssocID="{65FB7D2A-8EC9-419B-A6E0-CB3A3F0EB06B}" presName="pillars" presStyleCnt="0"/>
      <dgm:spPr/>
    </dgm:pt>
    <dgm:pt modelId="{B29153AB-5759-4892-A7EF-CE91E73A0CB7}" type="pres">
      <dgm:prSet presAssocID="{65FB7D2A-8EC9-419B-A6E0-CB3A3F0EB06B}" presName="pillar1" presStyleLbl="node1" presStyleIdx="0" presStyleCnt="4">
        <dgm:presLayoutVars>
          <dgm:bulletEnabled val="1"/>
        </dgm:presLayoutVars>
      </dgm:prSet>
      <dgm:spPr/>
      <dgm:t>
        <a:bodyPr/>
        <a:lstStyle/>
        <a:p>
          <a:endParaRPr lang="zh-CN" altLang="en-US"/>
        </a:p>
      </dgm:t>
    </dgm:pt>
    <dgm:pt modelId="{014E88AA-7817-406A-8FBE-9D84F07D06C3}" type="pres">
      <dgm:prSet presAssocID="{861930D8-D542-47CD-AA81-63881D0D1401}" presName="pillarX" presStyleLbl="node1" presStyleIdx="1" presStyleCnt="4">
        <dgm:presLayoutVars>
          <dgm:bulletEnabled val="1"/>
        </dgm:presLayoutVars>
      </dgm:prSet>
      <dgm:spPr/>
      <dgm:t>
        <a:bodyPr/>
        <a:lstStyle/>
        <a:p>
          <a:endParaRPr lang="zh-CN" altLang="en-US"/>
        </a:p>
      </dgm:t>
    </dgm:pt>
    <dgm:pt modelId="{5D38378E-97A4-490B-BEEE-BD0C6FAAB8F0}" type="pres">
      <dgm:prSet presAssocID="{EA808209-9E79-462E-AEE1-AF9678B162EB}" presName="pillarX" presStyleLbl="node1" presStyleIdx="2" presStyleCnt="4">
        <dgm:presLayoutVars>
          <dgm:bulletEnabled val="1"/>
        </dgm:presLayoutVars>
      </dgm:prSet>
      <dgm:spPr/>
      <dgm:t>
        <a:bodyPr/>
        <a:lstStyle/>
        <a:p>
          <a:endParaRPr lang="zh-CN" altLang="en-US"/>
        </a:p>
      </dgm:t>
    </dgm:pt>
    <dgm:pt modelId="{D54B05EC-FE3F-4BAF-B4E8-79705F0D68FD}" type="pres">
      <dgm:prSet presAssocID="{B6670658-5982-4485-9710-93C7D0C140DB}" presName="pillarX" presStyleLbl="node1" presStyleIdx="3" presStyleCnt="4">
        <dgm:presLayoutVars>
          <dgm:bulletEnabled val="1"/>
        </dgm:presLayoutVars>
      </dgm:prSet>
      <dgm:spPr/>
      <dgm:t>
        <a:bodyPr/>
        <a:lstStyle/>
        <a:p>
          <a:endParaRPr lang="zh-CN" altLang="en-US"/>
        </a:p>
      </dgm:t>
    </dgm:pt>
    <dgm:pt modelId="{497E7064-A95A-48A6-AA09-F5F9EAB32F21}" type="pres">
      <dgm:prSet presAssocID="{65FB7D2A-8EC9-419B-A6E0-CB3A3F0EB06B}" presName="base" presStyleLbl="dkBgShp" presStyleIdx="1" presStyleCnt="2"/>
      <dgm:spPr/>
    </dgm:pt>
  </dgm:ptLst>
  <dgm:cxnLst>
    <dgm:cxn modelId="{893731C0-ED7B-46F6-AFA8-FE4583A87505}" type="presOf" srcId="{B6670658-5982-4485-9710-93C7D0C140DB}" destId="{D54B05EC-FE3F-4BAF-B4E8-79705F0D68FD}" srcOrd="0" destOrd="0" presId="urn:microsoft.com/office/officeart/2005/8/layout/hList3"/>
    <dgm:cxn modelId="{6D1563AB-4DAD-4248-AF35-D1569BDC8BEC}" type="presOf" srcId="{EA808209-9E79-462E-AEE1-AF9678B162EB}" destId="{5D38378E-97A4-490B-BEEE-BD0C6FAAB8F0}" srcOrd="0" destOrd="0" presId="urn:microsoft.com/office/officeart/2005/8/layout/hList3"/>
    <dgm:cxn modelId="{2586B09F-830B-40A1-A7D3-D112424E5236}" type="presOf" srcId="{65FB7D2A-8EC9-419B-A6E0-CB3A3F0EB06B}" destId="{C3FA04C5-E0CA-4185-81BE-A731AE490A42}" srcOrd="0" destOrd="0" presId="urn:microsoft.com/office/officeart/2005/8/layout/hList3"/>
    <dgm:cxn modelId="{1E3F1DB4-B8A5-4C9A-AF6D-5843FD72B51E}" type="presOf" srcId="{9D3D7189-4DF4-4883-AE57-6A18C8E626D3}" destId="{D02083CB-8B9E-47C4-A28A-5F3BA864B092}" srcOrd="0" destOrd="0" presId="urn:microsoft.com/office/officeart/2005/8/layout/hList3"/>
    <dgm:cxn modelId="{5CEEBE0D-73BB-4377-9CE2-EF03E6069254}" srcId="{65FB7D2A-8EC9-419B-A6E0-CB3A3F0EB06B}" destId="{8D74DE21-0B62-4BDD-B5D7-300CB01B964E}" srcOrd="0" destOrd="0" parTransId="{BA4C94B3-41DB-4DE6-AAC4-2CB8CF0235E4}" sibTransId="{43D42755-2361-4F73-9002-3B4C7F99A680}"/>
    <dgm:cxn modelId="{06CC4DC0-8A29-47F9-A619-E171D51622C6}" srcId="{65FB7D2A-8EC9-419B-A6E0-CB3A3F0EB06B}" destId="{EA808209-9E79-462E-AEE1-AF9678B162EB}" srcOrd="2" destOrd="0" parTransId="{512B62D8-F019-4DAA-AC86-3E0089D5200A}" sibTransId="{5C606C26-2B2E-4D3E-B1D8-14C52395BA37}"/>
    <dgm:cxn modelId="{E8432D29-129C-4695-BFEC-0B2CF39F4E68}" srcId="{65FB7D2A-8EC9-419B-A6E0-CB3A3F0EB06B}" destId="{861930D8-D542-47CD-AA81-63881D0D1401}" srcOrd="1" destOrd="0" parTransId="{1CDD74BE-5C8C-4AAA-8FC9-798A66DCA498}" sibTransId="{A50D3A0B-B821-43C9-851E-B17CEC76C013}"/>
    <dgm:cxn modelId="{EE6996DF-CA4B-427F-AA4F-9FF3375D3834}" type="presOf" srcId="{861930D8-D542-47CD-AA81-63881D0D1401}" destId="{014E88AA-7817-406A-8FBE-9D84F07D06C3}" srcOrd="0" destOrd="0" presId="urn:microsoft.com/office/officeart/2005/8/layout/hList3"/>
    <dgm:cxn modelId="{00B8C811-463F-42C6-84AF-CBCF3381041C}" srcId="{9D3D7189-4DF4-4883-AE57-6A18C8E626D3}" destId="{65FB7D2A-8EC9-419B-A6E0-CB3A3F0EB06B}" srcOrd="0" destOrd="0" parTransId="{118B460E-2541-41BE-A09A-603C9956C681}" sibTransId="{F2DB9133-0DFD-4646-A972-491BCB899872}"/>
    <dgm:cxn modelId="{2B654B75-AEAB-42F5-ABC4-4118F9B1F4E5}" srcId="{65FB7D2A-8EC9-419B-A6E0-CB3A3F0EB06B}" destId="{B6670658-5982-4485-9710-93C7D0C140DB}" srcOrd="3" destOrd="0" parTransId="{1736CBEB-83F3-439A-9F5A-384FA8E3EE8F}" sibTransId="{14DC75BF-F6BC-4486-8FC0-FE55C3154517}"/>
    <dgm:cxn modelId="{60A399F7-38AF-4749-A7BD-D689D617FD9B}" type="presOf" srcId="{8D74DE21-0B62-4BDD-B5D7-300CB01B964E}" destId="{B29153AB-5759-4892-A7EF-CE91E73A0CB7}" srcOrd="0" destOrd="0" presId="urn:microsoft.com/office/officeart/2005/8/layout/hList3"/>
    <dgm:cxn modelId="{A241A02F-3459-480F-945F-D12C5428BB01}" type="presParOf" srcId="{D02083CB-8B9E-47C4-A28A-5F3BA864B092}" destId="{C3FA04C5-E0CA-4185-81BE-A731AE490A42}" srcOrd="0" destOrd="0" presId="urn:microsoft.com/office/officeart/2005/8/layout/hList3"/>
    <dgm:cxn modelId="{FADA278C-141E-464F-B139-FE6BC4A99D1B}" type="presParOf" srcId="{D02083CB-8B9E-47C4-A28A-5F3BA864B092}" destId="{C2AD7E1E-C44A-4BC0-8BEB-E28BC0AA50F7}" srcOrd="1" destOrd="0" presId="urn:microsoft.com/office/officeart/2005/8/layout/hList3"/>
    <dgm:cxn modelId="{D5EAAE11-B062-4A34-87D6-ACC888609A14}" type="presParOf" srcId="{C2AD7E1E-C44A-4BC0-8BEB-E28BC0AA50F7}" destId="{B29153AB-5759-4892-A7EF-CE91E73A0CB7}" srcOrd="0" destOrd="0" presId="urn:microsoft.com/office/officeart/2005/8/layout/hList3"/>
    <dgm:cxn modelId="{89F9C8DA-11C8-4918-801D-947A10D00172}" type="presParOf" srcId="{C2AD7E1E-C44A-4BC0-8BEB-E28BC0AA50F7}" destId="{014E88AA-7817-406A-8FBE-9D84F07D06C3}" srcOrd="1" destOrd="0" presId="urn:microsoft.com/office/officeart/2005/8/layout/hList3"/>
    <dgm:cxn modelId="{9866D651-6458-4C33-BE86-31501D25BDE8}" type="presParOf" srcId="{C2AD7E1E-C44A-4BC0-8BEB-E28BC0AA50F7}" destId="{5D38378E-97A4-490B-BEEE-BD0C6FAAB8F0}" srcOrd="2" destOrd="0" presId="urn:microsoft.com/office/officeart/2005/8/layout/hList3"/>
    <dgm:cxn modelId="{5403E8EB-2293-4F2E-B735-194544E5EB8E}" type="presParOf" srcId="{C2AD7E1E-C44A-4BC0-8BEB-E28BC0AA50F7}" destId="{D54B05EC-FE3F-4BAF-B4E8-79705F0D68FD}" srcOrd="3" destOrd="0" presId="urn:microsoft.com/office/officeart/2005/8/layout/hList3"/>
    <dgm:cxn modelId="{6BC51828-B5DF-41B4-ADF4-1F187D4B86FD}" type="presParOf" srcId="{D02083CB-8B9E-47C4-A28A-5F3BA864B092}" destId="{497E7064-A95A-48A6-AA09-F5F9EAB32F2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0BC087-6C41-4128-AF2D-19FB1DD4AEC8}" type="doc">
      <dgm:prSet loTypeId="urn:microsoft.com/office/officeart/2005/8/layout/process1" loCatId="process" qsTypeId="urn:microsoft.com/office/officeart/2005/8/quickstyle/simple1" qsCatId="simple" csTypeId="urn:microsoft.com/office/officeart/2005/8/colors/accent1_2" csCatId="accent1" phldr="1"/>
      <dgm:spPr/>
    </dgm:pt>
    <dgm:pt modelId="{F17FCF47-C436-4596-90B3-44986A9CB2C9}">
      <dgm:prSet phldrT="[文本]"/>
      <dgm:spPr/>
      <dgm:t>
        <a:bodyPr/>
        <a:lstStyle/>
        <a:p>
          <a:r>
            <a:rPr lang="en-US" altLang="zh-CN" b="0" dirty="0" smtClean="0">
              <a:solidFill>
                <a:schemeClr val="tx1"/>
              </a:solidFill>
            </a:rPr>
            <a:t>More data</a:t>
          </a:r>
          <a:endParaRPr lang="zh-CN" altLang="en-US" b="0" dirty="0">
            <a:solidFill>
              <a:schemeClr val="tx1"/>
            </a:solidFill>
          </a:endParaRPr>
        </a:p>
      </dgm:t>
    </dgm:pt>
    <dgm:pt modelId="{D3DEE92C-2D18-4A42-B6B0-218E210AF96D}" type="parTrans" cxnId="{EE0E9E0D-C8F7-49CB-A7B1-548853CE5B15}">
      <dgm:prSet/>
      <dgm:spPr/>
      <dgm:t>
        <a:bodyPr/>
        <a:lstStyle/>
        <a:p>
          <a:endParaRPr lang="zh-CN" altLang="en-US"/>
        </a:p>
      </dgm:t>
    </dgm:pt>
    <dgm:pt modelId="{89FCC856-C6E9-4713-8C40-83CCC1E98F30}" type="sibTrans" cxnId="{EE0E9E0D-C8F7-49CB-A7B1-548853CE5B15}">
      <dgm:prSet/>
      <dgm:spPr/>
      <dgm:t>
        <a:bodyPr/>
        <a:lstStyle/>
        <a:p>
          <a:endParaRPr lang="zh-CN" altLang="en-US"/>
        </a:p>
      </dgm:t>
    </dgm:pt>
    <dgm:pt modelId="{1C99F0F5-1EB3-4B40-87C6-79959A978F84}">
      <dgm:prSet phldrT="[文本]"/>
      <dgm:spPr/>
      <dgm:t>
        <a:bodyPr/>
        <a:lstStyle/>
        <a:p>
          <a:r>
            <a:rPr lang="en-US" altLang="zh-CN" b="0" dirty="0" smtClean="0">
              <a:solidFill>
                <a:schemeClr val="tx1"/>
              </a:solidFill>
            </a:rPr>
            <a:t>HTS</a:t>
          </a:r>
          <a:endParaRPr lang="zh-CN" altLang="en-US" b="0" dirty="0">
            <a:solidFill>
              <a:schemeClr val="tx1"/>
            </a:solidFill>
          </a:endParaRPr>
        </a:p>
      </dgm:t>
    </dgm:pt>
    <dgm:pt modelId="{F1138C00-B3AA-4B4C-B279-A0E0ADAE506C}" type="parTrans" cxnId="{0756C8D2-57FC-4F28-928F-4FB12F148CAF}">
      <dgm:prSet/>
      <dgm:spPr/>
      <dgm:t>
        <a:bodyPr/>
        <a:lstStyle/>
        <a:p>
          <a:endParaRPr lang="zh-CN" altLang="en-US"/>
        </a:p>
      </dgm:t>
    </dgm:pt>
    <dgm:pt modelId="{9FD35A7D-2909-4486-A850-A4A6D53F6529}" type="sibTrans" cxnId="{0756C8D2-57FC-4F28-928F-4FB12F148CAF}">
      <dgm:prSet/>
      <dgm:spPr/>
      <dgm:t>
        <a:bodyPr/>
        <a:lstStyle/>
        <a:p>
          <a:endParaRPr lang="zh-CN" altLang="en-US"/>
        </a:p>
      </dgm:t>
    </dgm:pt>
    <dgm:pt modelId="{4A55F65A-2A5C-4080-819D-95A1359ADE98}">
      <dgm:prSet phldrT="[文本]"/>
      <dgm:spPr/>
      <dgm:t>
        <a:bodyPr/>
        <a:lstStyle/>
        <a:p>
          <a:r>
            <a:rPr lang="en-US" altLang="zh-CN" b="0" dirty="0" smtClean="0">
              <a:solidFill>
                <a:schemeClr val="tx1"/>
              </a:solidFill>
            </a:rPr>
            <a:t>Viral DNA</a:t>
          </a:r>
          <a:endParaRPr lang="zh-CN" altLang="en-US" b="0" dirty="0">
            <a:solidFill>
              <a:schemeClr val="tx1"/>
            </a:solidFill>
          </a:endParaRPr>
        </a:p>
      </dgm:t>
    </dgm:pt>
    <dgm:pt modelId="{1DC1582E-755F-4609-A438-399AB21E25E3}" type="parTrans" cxnId="{9BF64014-9019-4908-BC25-EFB32FDD7794}">
      <dgm:prSet/>
      <dgm:spPr/>
      <dgm:t>
        <a:bodyPr/>
        <a:lstStyle/>
        <a:p>
          <a:endParaRPr lang="zh-CN" altLang="en-US"/>
        </a:p>
      </dgm:t>
    </dgm:pt>
    <dgm:pt modelId="{5C240117-0CBC-4A87-9F98-0A030A864CD9}" type="sibTrans" cxnId="{9BF64014-9019-4908-BC25-EFB32FDD7794}">
      <dgm:prSet/>
      <dgm:spPr/>
      <dgm:t>
        <a:bodyPr/>
        <a:lstStyle/>
        <a:p>
          <a:endParaRPr lang="zh-CN" altLang="en-US"/>
        </a:p>
      </dgm:t>
    </dgm:pt>
    <dgm:pt modelId="{1B3C9F1B-5B5D-435F-83D7-29483090E38F}" type="pres">
      <dgm:prSet presAssocID="{4C0BC087-6C41-4128-AF2D-19FB1DD4AEC8}" presName="Name0" presStyleCnt="0">
        <dgm:presLayoutVars>
          <dgm:dir/>
          <dgm:resizeHandles val="exact"/>
        </dgm:presLayoutVars>
      </dgm:prSet>
      <dgm:spPr/>
    </dgm:pt>
    <dgm:pt modelId="{F36FE6DE-DA59-4E18-902C-3D03D2938C3E}" type="pres">
      <dgm:prSet presAssocID="{F17FCF47-C436-4596-90B3-44986A9CB2C9}" presName="node" presStyleLbl="node1" presStyleIdx="0" presStyleCnt="3">
        <dgm:presLayoutVars>
          <dgm:bulletEnabled val="1"/>
        </dgm:presLayoutVars>
      </dgm:prSet>
      <dgm:spPr/>
      <dgm:t>
        <a:bodyPr/>
        <a:lstStyle/>
        <a:p>
          <a:endParaRPr lang="zh-CN" altLang="en-US"/>
        </a:p>
      </dgm:t>
    </dgm:pt>
    <dgm:pt modelId="{6C62E62F-FD62-4D9B-811B-5888A2F65815}" type="pres">
      <dgm:prSet presAssocID="{89FCC856-C6E9-4713-8C40-83CCC1E98F30}" presName="sibTrans" presStyleLbl="sibTrans2D1" presStyleIdx="0" presStyleCnt="2"/>
      <dgm:spPr/>
      <dgm:t>
        <a:bodyPr/>
        <a:lstStyle/>
        <a:p>
          <a:endParaRPr lang="zh-CN" altLang="en-US"/>
        </a:p>
      </dgm:t>
    </dgm:pt>
    <dgm:pt modelId="{557B6062-9B57-4ADB-BF2D-5E03BF4CA9D8}" type="pres">
      <dgm:prSet presAssocID="{89FCC856-C6E9-4713-8C40-83CCC1E98F30}" presName="connectorText" presStyleLbl="sibTrans2D1" presStyleIdx="0" presStyleCnt="2"/>
      <dgm:spPr/>
      <dgm:t>
        <a:bodyPr/>
        <a:lstStyle/>
        <a:p>
          <a:endParaRPr lang="zh-CN" altLang="en-US"/>
        </a:p>
      </dgm:t>
    </dgm:pt>
    <dgm:pt modelId="{E12B75B3-C5FB-4024-A676-B2AC2FA25BD4}" type="pres">
      <dgm:prSet presAssocID="{1C99F0F5-1EB3-4B40-87C6-79959A978F84}" presName="node" presStyleLbl="node1" presStyleIdx="1" presStyleCnt="3">
        <dgm:presLayoutVars>
          <dgm:bulletEnabled val="1"/>
        </dgm:presLayoutVars>
      </dgm:prSet>
      <dgm:spPr/>
      <dgm:t>
        <a:bodyPr/>
        <a:lstStyle/>
        <a:p>
          <a:endParaRPr lang="zh-CN" altLang="en-US"/>
        </a:p>
      </dgm:t>
    </dgm:pt>
    <dgm:pt modelId="{16D744B4-1DB2-42E6-89CE-69B4E9CEAFEB}" type="pres">
      <dgm:prSet presAssocID="{9FD35A7D-2909-4486-A850-A4A6D53F6529}" presName="sibTrans" presStyleLbl="sibTrans2D1" presStyleIdx="1" presStyleCnt="2"/>
      <dgm:spPr/>
      <dgm:t>
        <a:bodyPr/>
        <a:lstStyle/>
        <a:p>
          <a:endParaRPr lang="zh-CN" altLang="en-US"/>
        </a:p>
      </dgm:t>
    </dgm:pt>
    <dgm:pt modelId="{A061E00A-B3D9-47D0-B108-BEF5A33A1A67}" type="pres">
      <dgm:prSet presAssocID="{9FD35A7D-2909-4486-A850-A4A6D53F6529}" presName="connectorText" presStyleLbl="sibTrans2D1" presStyleIdx="1" presStyleCnt="2"/>
      <dgm:spPr/>
      <dgm:t>
        <a:bodyPr/>
        <a:lstStyle/>
        <a:p>
          <a:endParaRPr lang="zh-CN" altLang="en-US"/>
        </a:p>
      </dgm:t>
    </dgm:pt>
    <dgm:pt modelId="{1EDE02DE-54E6-4543-9BBD-5B8E88BB8DBA}" type="pres">
      <dgm:prSet presAssocID="{4A55F65A-2A5C-4080-819D-95A1359ADE98}" presName="node" presStyleLbl="node1" presStyleIdx="2" presStyleCnt="3">
        <dgm:presLayoutVars>
          <dgm:bulletEnabled val="1"/>
        </dgm:presLayoutVars>
      </dgm:prSet>
      <dgm:spPr/>
      <dgm:t>
        <a:bodyPr/>
        <a:lstStyle/>
        <a:p>
          <a:endParaRPr lang="zh-CN" altLang="en-US"/>
        </a:p>
      </dgm:t>
    </dgm:pt>
  </dgm:ptLst>
  <dgm:cxnLst>
    <dgm:cxn modelId="{15F3A45A-1E5D-43C1-9E23-5B1E0C20D753}" type="presOf" srcId="{9FD35A7D-2909-4486-A850-A4A6D53F6529}" destId="{16D744B4-1DB2-42E6-89CE-69B4E9CEAFEB}" srcOrd="0" destOrd="0" presId="urn:microsoft.com/office/officeart/2005/8/layout/process1"/>
    <dgm:cxn modelId="{0756C8D2-57FC-4F28-928F-4FB12F148CAF}" srcId="{4C0BC087-6C41-4128-AF2D-19FB1DD4AEC8}" destId="{1C99F0F5-1EB3-4B40-87C6-79959A978F84}" srcOrd="1" destOrd="0" parTransId="{F1138C00-B3AA-4B4C-B279-A0E0ADAE506C}" sibTransId="{9FD35A7D-2909-4486-A850-A4A6D53F6529}"/>
    <dgm:cxn modelId="{70594914-6AA6-4A06-BF91-606EE768B7C4}" type="presOf" srcId="{1C99F0F5-1EB3-4B40-87C6-79959A978F84}" destId="{E12B75B3-C5FB-4024-A676-B2AC2FA25BD4}" srcOrd="0" destOrd="0" presId="urn:microsoft.com/office/officeart/2005/8/layout/process1"/>
    <dgm:cxn modelId="{9BF64014-9019-4908-BC25-EFB32FDD7794}" srcId="{4C0BC087-6C41-4128-AF2D-19FB1DD4AEC8}" destId="{4A55F65A-2A5C-4080-819D-95A1359ADE98}" srcOrd="2" destOrd="0" parTransId="{1DC1582E-755F-4609-A438-399AB21E25E3}" sibTransId="{5C240117-0CBC-4A87-9F98-0A030A864CD9}"/>
    <dgm:cxn modelId="{1A69411C-1B7A-488E-999A-494EDDF0BACD}" type="presOf" srcId="{4C0BC087-6C41-4128-AF2D-19FB1DD4AEC8}" destId="{1B3C9F1B-5B5D-435F-83D7-29483090E38F}" srcOrd="0" destOrd="0" presId="urn:microsoft.com/office/officeart/2005/8/layout/process1"/>
    <dgm:cxn modelId="{B4AF02FD-B9D0-4012-9EDF-48CF77821111}" type="presOf" srcId="{89FCC856-C6E9-4713-8C40-83CCC1E98F30}" destId="{6C62E62F-FD62-4D9B-811B-5888A2F65815}" srcOrd="0" destOrd="0" presId="urn:microsoft.com/office/officeart/2005/8/layout/process1"/>
    <dgm:cxn modelId="{CC132975-C3A1-491F-9368-83271699C86C}" type="presOf" srcId="{F17FCF47-C436-4596-90B3-44986A9CB2C9}" destId="{F36FE6DE-DA59-4E18-902C-3D03D2938C3E}" srcOrd="0" destOrd="0" presId="urn:microsoft.com/office/officeart/2005/8/layout/process1"/>
    <dgm:cxn modelId="{592AAB92-96C0-44B0-8565-E77568453225}" type="presOf" srcId="{9FD35A7D-2909-4486-A850-A4A6D53F6529}" destId="{A061E00A-B3D9-47D0-B108-BEF5A33A1A67}" srcOrd="1" destOrd="0" presId="urn:microsoft.com/office/officeart/2005/8/layout/process1"/>
    <dgm:cxn modelId="{CB27D82C-B6BC-411B-832A-4B28D0824756}" type="presOf" srcId="{89FCC856-C6E9-4713-8C40-83CCC1E98F30}" destId="{557B6062-9B57-4ADB-BF2D-5E03BF4CA9D8}" srcOrd="1" destOrd="0" presId="urn:microsoft.com/office/officeart/2005/8/layout/process1"/>
    <dgm:cxn modelId="{B3BC56F7-8ABE-4547-B9F7-EE15A757C48E}" type="presOf" srcId="{4A55F65A-2A5C-4080-819D-95A1359ADE98}" destId="{1EDE02DE-54E6-4543-9BBD-5B8E88BB8DBA}" srcOrd="0" destOrd="0" presId="urn:microsoft.com/office/officeart/2005/8/layout/process1"/>
    <dgm:cxn modelId="{EE0E9E0D-C8F7-49CB-A7B1-548853CE5B15}" srcId="{4C0BC087-6C41-4128-AF2D-19FB1DD4AEC8}" destId="{F17FCF47-C436-4596-90B3-44986A9CB2C9}" srcOrd="0" destOrd="0" parTransId="{D3DEE92C-2D18-4A42-B6B0-218E210AF96D}" sibTransId="{89FCC856-C6E9-4713-8C40-83CCC1E98F30}"/>
    <dgm:cxn modelId="{C530AFFF-59E0-4625-A39C-05FE4ADA606D}" type="presParOf" srcId="{1B3C9F1B-5B5D-435F-83D7-29483090E38F}" destId="{F36FE6DE-DA59-4E18-902C-3D03D2938C3E}" srcOrd="0" destOrd="0" presId="urn:microsoft.com/office/officeart/2005/8/layout/process1"/>
    <dgm:cxn modelId="{BB37B1F3-C769-4E79-B540-93541618E36A}" type="presParOf" srcId="{1B3C9F1B-5B5D-435F-83D7-29483090E38F}" destId="{6C62E62F-FD62-4D9B-811B-5888A2F65815}" srcOrd="1" destOrd="0" presId="urn:microsoft.com/office/officeart/2005/8/layout/process1"/>
    <dgm:cxn modelId="{5D28E985-643E-4C73-97AB-CF21F93F407E}" type="presParOf" srcId="{6C62E62F-FD62-4D9B-811B-5888A2F65815}" destId="{557B6062-9B57-4ADB-BF2D-5E03BF4CA9D8}" srcOrd="0" destOrd="0" presId="urn:microsoft.com/office/officeart/2005/8/layout/process1"/>
    <dgm:cxn modelId="{0DC1E7C6-4BE3-425C-A852-406D0A0B8CCD}" type="presParOf" srcId="{1B3C9F1B-5B5D-435F-83D7-29483090E38F}" destId="{E12B75B3-C5FB-4024-A676-B2AC2FA25BD4}" srcOrd="2" destOrd="0" presId="urn:microsoft.com/office/officeart/2005/8/layout/process1"/>
    <dgm:cxn modelId="{1F387E8B-45D2-430A-8718-8F468581564E}" type="presParOf" srcId="{1B3C9F1B-5B5D-435F-83D7-29483090E38F}" destId="{16D744B4-1DB2-42E6-89CE-69B4E9CEAFEB}" srcOrd="3" destOrd="0" presId="urn:microsoft.com/office/officeart/2005/8/layout/process1"/>
    <dgm:cxn modelId="{6610D634-7243-4549-96B1-DBE85D5BFA40}" type="presParOf" srcId="{16D744B4-1DB2-42E6-89CE-69B4E9CEAFEB}" destId="{A061E00A-B3D9-47D0-B108-BEF5A33A1A67}" srcOrd="0" destOrd="0" presId="urn:microsoft.com/office/officeart/2005/8/layout/process1"/>
    <dgm:cxn modelId="{ECDB03B9-876F-480B-A18D-30CEB7FE29DC}" type="presParOf" srcId="{1B3C9F1B-5B5D-435F-83D7-29483090E38F}" destId="{1EDE02DE-54E6-4543-9BBD-5B8E88BB8DBA}"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1CACC-BB75-46B3-BA56-D1BBFBDDE1C8}">
      <dsp:nvSpPr>
        <dsp:cNvPr id="0" name=""/>
        <dsp:cNvSpPr/>
      </dsp:nvSpPr>
      <dsp:spPr>
        <a:xfrm rot="10800000">
          <a:off x="1299776" y="790"/>
          <a:ext cx="4029093" cy="11397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585" tIns="68580" rIns="128016" bIns="68580" numCol="1" spcCol="1270" anchor="ctr" anchorCtr="0">
          <a:noAutofit/>
        </a:bodyPr>
        <a:lstStyle/>
        <a:p>
          <a:pPr lvl="0" algn="l" defTabSz="800100">
            <a:lnSpc>
              <a:spcPct val="90000"/>
            </a:lnSpc>
            <a:spcBef>
              <a:spcPct val="0"/>
            </a:spcBef>
            <a:spcAft>
              <a:spcPct val="35000"/>
            </a:spcAft>
          </a:pPr>
          <a:r>
            <a:rPr lang="en-US" altLang="zh-CN" sz="1800" kern="1200" dirty="0" smtClean="0">
              <a:solidFill>
                <a:schemeClr val="tx1"/>
              </a:solidFill>
            </a:rPr>
            <a:t>1. </a:t>
          </a:r>
          <a:r>
            <a:rPr lang="en-US" altLang="zh-CN" sz="1800" b="1" i="1" kern="1200" dirty="0" err="1" smtClean="0">
              <a:solidFill>
                <a:schemeClr val="tx1"/>
              </a:solidFill>
            </a:rPr>
            <a:t>Perkinsus</a:t>
          </a:r>
          <a:r>
            <a:rPr lang="en-US" altLang="zh-CN" sz="1800" b="1" kern="1200" dirty="0" smtClean="0">
              <a:solidFill>
                <a:schemeClr val="tx1"/>
              </a:solidFill>
            </a:rPr>
            <a:t> spp.</a:t>
          </a:r>
        </a:p>
        <a:p>
          <a:pPr lvl="0" algn="l" defTabSz="800100">
            <a:lnSpc>
              <a:spcPct val="90000"/>
            </a:lnSpc>
            <a:spcBef>
              <a:spcPct val="0"/>
            </a:spcBef>
            <a:spcAft>
              <a:spcPct val="35000"/>
            </a:spcAft>
          </a:pPr>
          <a:r>
            <a:rPr lang="en-US" altLang="zh-CN" sz="1800" kern="1200" dirty="0" smtClean="0">
              <a:solidFill>
                <a:schemeClr val="tx1"/>
              </a:solidFill>
            </a:rPr>
            <a:t>2. </a:t>
          </a:r>
          <a:r>
            <a:rPr lang="en-US" altLang="zh-CN" sz="1800" b="1" i="1" kern="1200" dirty="0" err="1" smtClean="0">
              <a:solidFill>
                <a:schemeClr val="tx1"/>
              </a:solidFill>
            </a:rPr>
            <a:t>Marteilia</a:t>
          </a:r>
          <a:r>
            <a:rPr lang="en-US" altLang="zh-CN" sz="1800" b="1" kern="1200" dirty="0" smtClean="0">
              <a:solidFill>
                <a:schemeClr val="tx1"/>
              </a:solidFill>
            </a:rPr>
            <a:t> spp. </a:t>
          </a:r>
          <a:endParaRPr lang="zh-CN" altLang="en-US" sz="1800" b="1" kern="1200" dirty="0">
            <a:solidFill>
              <a:schemeClr val="tx1"/>
            </a:solidFill>
          </a:endParaRPr>
        </a:p>
      </dsp:txBody>
      <dsp:txXfrm rot="10800000">
        <a:off x="1584706" y="790"/>
        <a:ext cx="3744163" cy="1139720"/>
      </dsp:txXfrm>
    </dsp:sp>
    <dsp:sp modelId="{D6F28568-5EBB-4359-A233-E4618ECEAAED}">
      <dsp:nvSpPr>
        <dsp:cNvPr id="0" name=""/>
        <dsp:cNvSpPr/>
      </dsp:nvSpPr>
      <dsp:spPr>
        <a:xfrm>
          <a:off x="729916" y="790"/>
          <a:ext cx="1139720" cy="11397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AF1B25-28C3-4581-A506-7712A590AA42}">
      <dsp:nvSpPr>
        <dsp:cNvPr id="0" name=""/>
        <dsp:cNvSpPr/>
      </dsp:nvSpPr>
      <dsp:spPr>
        <a:xfrm rot="10800000">
          <a:off x="1299776" y="1480725"/>
          <a:ext cx="4029093" cy="11397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585" tIns="68580" rIns="128016" bIns="68580" numCol="1" spcCol="1270" anchor="ctr" anchorCtr="0">
          <a:noAutofit/>
        </a:bodyPr>
        <a:lstStyle/>
        <a:p>
          <a:pPr lvl="0" algn="l" defTabSz="800100">
            <a:lnSpc>
              <a:spcPct val="90000"/>
            </a:lnSpc>
            <a:spcBef>
              <a:spcPct val="0"/>
            </a:spcBef>
            <a:spcAft>
              <a:spcPct val="35000"/>
            </a:spcAft>
          </a:pPr>
          <a:r>
            <a:rPr lang="en-US" altLang="en-US" sz="1800" b="1" kern="1200" dirty="0" smtClean="0">
              <a:solidFill>
                <a:schemeClr val="tx1"/>
              </a:solidFill>
            </a:rPr>
            <a:t>1. </a:t>
          </a:r>
          <a:r>
            <a:rPr lang="en-US" altLang="en-US" sz="1800" b="1" i="1" kern="1200" dirty="0" err="1" smtClean="0">
              <a:solidFill>
                <a:schemeClr val="tx1"/>
              </a:solidFill>
            </a:rPr>
            <a:t>Vibro</a:t>
          </a:r>
          <a:r>
            <a:rPr lang="en-US" altLang="en-US" sz="1800" b="1" kern="1200" dirty="0" smtClean="0">
              <a:solidFill>
                <a:schemeClr val="tx1"/>
              </a:solidFill>
            </a:rPr>
            <a:t> spp.</a:t>
          </a:r>
        </a:p>
        <a:p>
          <a:pPr lvl="0" algn="l" defTabSz="800100">
            <a:lnSpc>
              <a:spcPct val="90000"/>
            </a:lnSpc>
            <a:spcBef>
              <a:spcPct val="0"/>
            </a:spcBef>
            <a:spcAft>
              <a:spcPct val="35000"/>
            </a:spcAft>
          </a:pPr>
          <a:r>
            <a:rPr lang="en-US" altLang="en-US" sz="1800" b="1" kern="1200" dirty="0" smtClean="0">
              <a:solidFill>
                <a:schemeClr val="tx1"/>
              </a:solidFill>
            </a:rPr>
            <a:t>2. Rickettsia-like organism</a:t>
          </a:r>
          <a:endParaRPr lang="zh-CN" altLang="en-US" sz="1800" b="1" kern="1200" dirty="0">
            <a:solidFill>
              <a:schemeClr val="tx1"/>
            </a:solidFill>
          </a:endParaRPr>
        </a:p>
      </dsp:txBody>
      <dsp:txXfrm rot="10800000">
        <a:off x="1584706" y="1480725"/>
        <a:ext cx="3744163" cy="1139720"/>
      </dsp:txXfrm>
    </dsp:sp>
    <dsp:sp modelId="{5B61282D-ACF6-4B5A-A789-5467FB61ACD1}">
      <dsp:nvSpPr>
        <dsp:cNvPr id="0" name=""/>
        <dsp:cNvSpPr/>
      </dsp:nvSpPr>
      <dsp:spPr>
        <a:xfrm>
          <a:off x="729916" y="1480725"/>
          <a:ext cx="1139720" cy="113972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B62A6-4827-446A-BC49-4DAACB6ED173}">
      <dsp:nvSpPr>
        <dsp:cNvPr id="0" name=""/>
        <dsp:cNvSpPr/>
      </dsp:nvSpPr>
      <dsp:spPr>
        <a:xfrm rot="10800000">
          <a:off x="1299776" y="2960661"/>
          <a:ext cx="4029093" cy="11397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585" tIns="68580" rIns="128016" bIns="68580" numCol="1" spcCol="1270" anchor="ctr" anchorCtr="0">
          <a:noAutofit/>
        </a:bodyPr>
        <a:lstStyle/>
        <a:p>
          <a:pPr lvl="0" algn="l" defTabSz="800100">
            <a:lnSpc>
              <a:spcPct val="90000"/>
            </a:lnSpc>
            <a:spcBef>
              <a:spcPct val="0"/>
            </a:spcBef>
            <a:spcAft>
              <a:spcPct val="35000"/>
            </a:spcAft>
          </a:pPr>
          <a:r>
            <a:rPr lang="en-US" altLang="zh-CN" sz="1800" kern="1200" dirty="0" smtClean="0">
              <a:solidFill>
                <a:srgbClr val="FF0000"/>
              </a:solidFill>
            </a:rPr>
            <a:t>1. </a:t>
          </a:r>
          <a:r>
            <a:rPr lang="en-US" altLang="zh-CN" sz="1800" b="1" i="1" kern="1200" dirty="0" err="1" smtClean="0">
              <a:solidFill>
                <a:srgbClr val="FF0000"/>
              </a:solidFill>
            </a:rPr>
            <a:t>Ostreid</a:t>
          </a:r>
          <a:r>
            <a:rPr lang="en-US" altLang="zh-CN" sz="1800" b="1" i="1" kern="1200" dirty="0" smtClean="0">
              <a:solidFill>
                <a:srgbClr val="FF0000"/>
              </a:solidFill>
            </a:rPr>
            <a:t> </a:t>
          </a:r>
          <a:r>
            <a:rPr lang="en-US" altLang="zh-CN" sz="1800" b="1" i="1" kern="1200" dirty="0" err="1" smtClean="0">
              <a:solidFill>
                <a:srgbClr val="FF0000"/>
              </a:solidFill>
            </a:rPr>
            <a:t>herpesvirus</a:t>
          </a:r>
          <a:r>
            <a:rPr lang="en-US" altLang="zh-CN" sz="1800" b="1" i="1" kern="1200" dirty="0" smtClean="0">
              <a:solidFill>
                <a:srgbClr val="FF0000"/>
              </a:solidFill>
            </a:rPr>
            <a:t> 1</a:t>
          </a:r>
        </a:p>
        <a:p>
          <a:pPr lvl="0" algn="l" defTabSz="800100">
            <a:lnSpc>
              <a:spcPct val="90000"/>
            </a:lnSpc>
            <a:spcBef>
              <a:spcPct val="0"/>
            </a:spcBef>
            <a:spcAft>
              <a:spcPct val="35000"/>
            </a:spcAft>
          </a:pPr>
          <a:r>
            <a:rPr lang="en-US" altLang="zh-CN" sz="1800" b="0" i="0" kern="1200" dirty="0" smtClean="0">
              <a:solidFill>
                <a:srgbClr val="FF0000"/>
              </a:solidFill>
            </a:rPr>
            <a:t>2. </a:t>
          </a:r>
          <a:r>
            <a:rPr lang="en-US" altLang="zh-CN" sz="1800" b="1" i="1" kern="1200" dirty="0" err="1" smtClean="0">
              <a:solidFill>
                <a:srgbClr val="FF0000"/>
              </a:solidFill>
            </a:rPr>
            <a:t>Haliotid</a:t>
          </a:r>
          <a:r>
            <a:rPr lang="en-US" altLang="zh-CN" sz="1800" b="1" i="1" kern="1200" dirty="0" smtClean="0">
              <a:solidFill>
                <a:srgbClr val="FF0000"/>
              </a:solidFill>
            </a:rPr>
            <a:t> </a:t>
          </a:r>
          <a:r>
            <a:rPr lang="en-US" altLang="zh-CN" sz="1800" b="1" i="1" kern="1200" dirty="0" err="1" smtClean="0">
              <a:solidFill>
                <a:srgbClr val="FF0000"/>
              </a:solidFill>
            </a:rPr>
            <a:t>herpesvirus</a:t>
          </a:r>
          <a:r>
            <a:rPr lang="en-US" altLang="zh-CN" sz="1800" b="1" i="1" kern="1200" dirty="0" smtClean="0">
              <a:solidFill>
                <a:srgbClr val="FF0000"/>
              </a:solidFill>
            </a:rPr>
            <a:t> 1</a:t>
          </a:r>
          <a:r>
            <a:rPr lang="en-US" altLang="zh-CN" sz="1800" b="1" kern="1200" dirty="0" smtClean="0">
              <a:solidFill>
                <a:srgbClr val="FF0000"/>
              </a:solidFill>
            </a:rPr>
            <a:t> </a:t>
          </a:r>
          <a:endParaRPr lang="zh-CN" altLang="en-US" sz="1800" b="1" kern="1200" dirty="0">
            <a:solidFill>
              <a:srgbClr val="FF0000"/>
            </a:solidFill>
          </a:endParaRPr>
        </a:p>
      </dsp:txBody>
      <dsp:txXfrm rot="10800000">
        <a:off x="1584706" y="2960661"/>
        <a:ext cx="3744163" cy="1139720"/>
      </dsp:txXfrm>
    </dsp:sp>
    <dsp:sp modelId="{3B94DA61-6AFD-43B9-9E9F-E92800B4B49C}">
      <dsp:nvSpPr>
        <dsp:cNvPr id="0" name=""/>
        <dsp:cNvSpPr/>
      </dsp:nvSpPr>
      <dsp:spPr>
        <a:xfrm>
          <a:off x="729916" y="2960661"/>
          <a:ext cx="1139720" cy="113972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A04C5-E0CA-4185-81BE-A731AE490A42}">
      <dsp:nvSpPr>
        <dsp:cNvPr id="0" name=""/>
        <dsp:cNvSpPr/>
      </dsp:nvSpPr>
      <dsp:spPr>
        <a:xfrm>
          <a:off x="0" y="-41709"/>
          <a:ext cx="8136904" cy="93238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b="0" kern="1200" dirty="0" smtClean="0">
              <a:solidFill>
                <a:schemeClr val="tx1"/>
              </a:solidFill>
            </a:rPr>
            <a:t>Methods for purifying viral DNA</a:t>
          </a:r>
          <a:endParaRPr lang="zh-CN" altLang="en-US" sz="2800" b="0" kern="1200" dirty="0">
            <a:solidFill>
              <a:schemeClr val="tx1"/>
            </a:solidFill>
          </a:endParaRPr>
        </a:p>
      </dsp:txBody>
      <dsp:txXfrm>
        <a:off x="0" y="-41709"/>
        <a:ext cx="8136904" cy="932385"/>
      </dsp:txXfrm>
    </dsp:sp>
    <dsp:sp modelId="{B29153AB-5759-4892-A7EF-CE91E73A0CB7}">
      <dsp:nvSpPr>
        <dsp:cNvPr id="0" name=""/>
        <dsp:cNvSpPr/>
      </dsp:nvSpPr>
      <dsp:spPr>
        <a:xfrm>
          <a:off x="0" y="807258"/>
          <a:ext cx="2034226" cy="1607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b="0" kern="1200" dirty="0" smtClean="0">
              <a:solidFill>
                <a:schemeClr val="tx1"/>
              </a:solidFill>
            </a:rPr>
            <a:t>Cell lines</a:t>
          </a:r>
          <a:endParaRPr lang="zh-CN" altLang="en-US" sz="2100" b="0" kern="1200" dirty="0">
            <a:solidFill>
              <a:schemeClr val="tx1"/>
            </a:solidFill>
          </a:endParaRPr>
        </a:p>
      </dsp:txBody>
      <dsp:txXfrm>
        <a:off x="0" y="807258"/>
        <a:ext cx="2034226" cy="1607654"/>
      </dsp:txXfrm>
    </dsp:sp>
    <dsp:sp modelId="{014E88AA-7817-406A-8FBE-9D84F07D06C3}">
      <dsp:nvSpPr>
        <dsp:cNvPr id="0" name=""/>
        <dsp:cNvSpPr/>
      </dsp:nvSpPr>
      <dsp:spPr>
        <a:xfrm>
          <a:off x="2034225" y="807258"/>
          <a:ext cx="2034226" cy="1607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150000"/>
            </a:lnSpc>
            <a:spcBef>
              <a:spcPct val="0"/>
            </a:spcBef>
            <a:spcAft>
              <a:spcPct val="35000"/>
            </a:spcAft>
          </a:pPr>
          <a:r>
            <a:rPr lang="en-US" altLang="zh-CN" sz="2100" b="0" kern="1200" dirty="0" smtClean="0">
              <a:solidFill>
                <a:schemeClr val="tx1"/>
              </a:solidFill>
            </a:rPr>
            <a:t>High-speed centrifugation</a:t>
          </a:r>
          <a:endParaRPr lang="zh-CN" altLang="en-US" sz="2100" b="0" kern="1200" dirty="0">
            <a:solidFill>
              <a:schemeClr val="tx1"/>
            </a:solidFill>
          </a:endParaRPr>
        </a:p>
      </dsp:txBody>
      <dsp:txXfrm>
        <a:off x="2034225" y="807258"/>
        <a:ext cx="2034226" cy="1607654"/>
      </dsp:txXfrm>
    </dsp:sp>
    <dsp:sp modelId="{5D38378E-97A4-490B-BEEE-BD0C6FAAB8F0}">
      <dsp:nvSpPr>
        <dsp:cNvPr id="0" name=""/>
        <dsp:cNvSpPr/>
      </dsp:nvSpPr>
      <dsp:spPr>
        <a:xfrm>
          <a:off x="4068451" y="807258"/>
          <a:ext cx="2034226" cy="1607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b="0" kern="1200" dirty="0" smtClean="0">
              <a:solidFill>
                <a:schemeClr val="tx1"/>
              </a:solidFill>
            </a:rPr>
            <a:t>Targeted genomic </a:t>
          </a:r>
          <a:r>
            <a:rPr lang="en-US" altLang="zh-CN" sz="2100" b="0" kern="1200" dirty="0" smtClean="0">
              <a:solidFill>
                <a:srgbClr val="FF0000"/>
              </a:solidFill>
            </a:rPr>
            <a:t>enrichment</a:t>
          </a:r>
          <a:endParaRPr lang="zh-CN" altLang="en-US" sz="2100" b="0" kern="1200" dirty="0">
            <a:solidFill>
              <a:srgbClr val="FF0000"/>
            </a:solidFill>
          </a:endParaRPr>
        </a:p>
      </dsp:txBody>
      <dsp:txXfrm>
        <a:off x="4068451" y="807258"/>
        <a:ext cx="2034226" cy="1607654"/>
      </dsp:txXfrm>
    </dsp:sp>
    <dsp:sp modelId="{D54B05EC-FE3F-4BAF-B4E8-79705F0D68FD}">
      <dsp:nvSpPr>
        <dsp:cNvPr id="0" name=""/>
        <dsp:cNvSpPr/>
      </dsp:nvSpPr>
      <dsp:spPr>
        <a:xfrm>
          <a:off x="6102678" y="807258"/>
          <a:ext cx="2034226" cy="1607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b="0" kern="1200" dirty="0" smtClean="0">
              <a:solidFill>
                <a:schemeClr val="tx1"/>
              </a:solidFill>
            </a:rPr>
            <a:t>Targeted genomic </a:t>
          </a:r>
        </a:p>
        <a:p>
          <a:pPr lvl="0" algn="ctr" defTabSz="933450">
            <a:lnSpc>
              <a:spcPct val="90000"/>
            </a:lnSpc>
            <a:spcBef>
              <a:spcPct val="0"/>
            </a:spcBef>
            <a:spcAft>
              <a:spcPct val="35000"/>
            </a:spcAft>
          </a:pPr>
          <a:r>
            <a:rPr lang="en-US" altLang="zh-CN" sz="2100" b="0" kern="1200" dirty="0" smtClean="0">
              <a:solidFill>
                <a:srgbClr val="FF0000"/>
              </a:solidFill>
            </a:rPr>
            <a:t>amplification </a:t>
          </a:r>
          <a:endParaRPr lang="zh-CN" altLang="en-US" sz="2100" b="0" kern="1200" dirty="0">
            <a:solidFill>
              <a:srgbClr val="FF0000"/>
            </a:solidFill>
          </a:endParaRPr>
        </a:p>
      </dsp:txBody>
      <dsp:txXfrm>
        <a:off x="6102678" y="807258"/>
        <a:ext cx="2034226" cy="1607654"/>
      </dsp:txXfrm>
    </dsp:sp>
    <dsp:sp modelId="{497E7064-A95A-48A6-AA09-F5F9EAB32F21}">
      <dsp:nvSpPr>
        <dsp:cNvPr id="0" name=""/>
        <dsp:cNvSpPr/>
      </dsp:nvSpPr>
      <dsp:spPr>
        <a:xfrm>
          <a:off x="0" y="2414912"/>
          <a:ext cx="8136904" cy="17862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FE6DE-DA59-4E18-902C-3D03D2938C3E}">
      <dsp:nvSpPr>
        <dsp:cNvPr id="0" name=""/>
        <dsp:cNvSpPr/>
      </dsp:nvSpPr>
      <dsp:spPr>
        <a:xfrm>
          <a:off x="6771" y="12228"/>
          <a:ext cx="2024029" cy="12144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b="0" kern="1200" dirty="0" smtClean="0">
              <a:solidFill>
                <a:schemeClr val="tx1"/>
              </a:solidFill>
            </a:rPr>
            <a:t>More data</a:t>
          </a:r>
          <a:endParaRPr lang="zh-CN" altLang="en-US" sz="2800" b="0" kern="1200" dirty="0">
            <a:solidFill>
              <a:schemeClr val="tx1"/>
            </a:solidFill>
          </a:endParaRPr>
        </a:p>
      </dsp:txBody>
      <dsp:txXfrm>
        <a:off x="42340" y="47797"/>
        <a:ext cx="1952891" cy="1143279"/>
      </dsp:txXfrm>
    </dsp:sp>
    <dsp:sp modelId="{6C62E62F-FD62-4D9B-811B-5888A2F65815}">
      <dsp:nvSpPr>
        <dsp:cNvPr id="0" name=""/>
        <dsp:cNvSpPr/>
      </dsp:nvSpPr>
      <dsp:spPr>
        <a:xfrm>
          <a:off x="2233204" y="368457"/>
          <a:ext cx="429094" cy="5019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2233204" y="468849"/>
        <a:ext cx="300366" cy="301175"/>
      </dsp:txXfrm>
    </dsp:sp>
    <dsp:sp modelId="{E12B75B3-C5FB-4024-A676-B2AC2FA25BD4}">
      <dsp:nvSpPr>
        <dsp:cNvPr id="0" name=""/>
        <dsp:cNvSpPr/>
      </dsp:nvSpPr>
      <dsp:spPr>
        <a:xfrm>
          <a:off x="2840413" y="12228"/>
          <a:ext cx="2024029" cy="12144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b="0" kern="1200" dirty="0" smtClean="0">
              <a:solidFill>
                <a:schemeClr val="tx1"/>
              </a:solidFill>
            </a:rPr>
            <a:t>HTS</a:t>
          </a:r>
          <a:endParaRPr lang="zh-CN" altLang="en-US" sz="2800" b="0" kern="1200" dirty="0">
            <a:solidFill>
              <a:schemeClr val="tx1"/>
            </a:solidFill>
          </a:endParaRPr>
        </a:p>
      </dsp:txBody>
      <dsp:txXfrm>
        <a:off x="2875982" y="47797"/>
        <a:ext cx="1952891" cy="1143279"/>
      </dsp:txXfrm>
    </dsp:sp>
    <dsp:sp modelId="{16D744B4-1DB2-42E6-89CE-69B4E9CEAFEB}">
      <dsp:nvSpPr>
        <dsp:cNvPr id="0" name=""/>
        <dsp:cNvSpPr/>
      </dsp:nvSpPr>
      <dsp:spPr>
        <a:xfrm>
          <a:off x="5066845" y="368457"/>
          <a:ext cx="429094" cy="5019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5066845" y="468849"/>
        <a:ext cx="300366" cy="301175"/>
      </dsp:txXfrm>
    </dsp:sp>
    <dsp:sp modelId="{1EDE02DE-54E6-4543-9BBD-5B8E88BB8DBA}">
      <dsp:nvSpPr>
        <dsp:cNvPr id="0" name=""/>
        <dsp:cNvSpPr/>
      </dsp:nvSpPr>
      <dsp:spPr>
        <a:xfrm>
          <a:off x="5674054" y="12228"/>
          <a:ext cx="2024029" cy="12144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b="0" kern="1200" dirty="0" smtClean="0">
              <a:solidFill>
                <a:schemeClr val="tx1"/>
              </a:solidFill>
            </a:rPr>
            <a:t>Viral DNA</a:t>
          </a:r>
          <a:endParaRPr lang="zh-CN" altLang="en-US" sz="2800" b="0" kern="1200" dirty="0">
            <a:solidFill>
              <a:schemeClr val="tx1"/>
            </a:solidFill>
          </a:endParaRPr>
        </a:p>
      </dsp:txBody>
      <dsp:txXfrm>
        <a:off x="5709623" y="47797"/>
        <a:ext cx="1952891" cy="114327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FBAF5-E0ED-4348-B39A-E6ED3CDFDF44}" type="datetimeFigureOut">
              <a:rPr lang="zh-CN" altLang="en-US" smtClean="0"/>
              <a:t>2018/9/3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B5484-95E5-406D-82C1-74D7885AEE76}" type="slidenum">
              <a:rPr lang="zh-CN" altLang="en-US" smtClean="0"/>
              <a:t>‹#›</a:t>
            </a:fld>
            <a:endParaRPr lang="zh-CN" altLang="en-US"/>
          </a:p>
        </p:txBody>
      </p:sp>
    </p:spTree>
    <p:extLst>
      <p:ext uri="{BB962C8B-B14F-4D97-AF65-F5344CB8AC3E}">
        <p14:creationId xmlns:p14="http://schemas.microsoft.com/office/powerpoint/2010/main" val="239582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1</a:t>
            </a:fld>
            <a:endParaRPr lang="zh-CN" altLang="en-US"/>
          </a:p>
        </p:txBody>
      </p:sp>
    </p:spTree>
    <p:extLst>
      <p:ext uri="{BB962C8B-B14F-4D97-AF65-F5344CB8AC3E}">
        <p14:creationId xmlns:p14="http://schemas.microsoft.com/office/powerpoint/2010/main" val="3760075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 comparing of the 24 variants with those found in other countries, we found the variants identified from different countries and time prior to allocated together. This results indicated that the differentiation of OsHV-1 maybe influenced by its temporal and  spatial distribution.</a:t>
            </a:r>
          </a:p>
          <a:p>
            <a:r>
              <a:rPr lang="en-US" altLang="zh-CN" dirty="0" smtClean="0"/>
              <a:t>However, phylogenetic relationships among many variants could not be determined, because </a:t>
            </a:r>
            <a:r>
              <a:rPr lang="en-US" altLang="zh-CN" dirty="0" smtClean="0">
                <a:solidFill>
                  <a:srgbClr val="FF0000"/>
                </a:solidFill>
              </a:rPr>
              <a:t>C2/C6 is too short.</a:t>
            </a:r>
            <a:endParaRPr lang="zh-CN" altLang="en-US" dirty="0" smtClean="0"/>
          </a:p>
          <a:p>
            <a:endParaRPr lang="en-US" altLang="zh-CN" baseline="0" dirty="0" smtClean="0"/>
          </a:p>
        </p:txBody>
      </p:sp>
      <p:sp>
        <p:nvSpPr>
          <p:cNvPr id="4" name="灯片编号占位符 3"/>
          <p:cNvSpPr>
            <a:spLocks noGrp="1"/>
          </p:cNvSpPr>
          <p:nvPr>
            <p:ph type="sldNum" sz="quarter" idx="10"/>
          </p:nvPr>
        </p:nvSpPr>
        <p:spPr/>
        <p:txBody>
          <a:bodyPr/>
          <a:lstStyle/>
          <a:p>
            <a:fld id="{002B5484-95E5-406D-82C1-74D7885AEE76}" type="slidenum">
              <a:rPr lang="zh-CN" altLang="en-US" smtClean="0"/>
              <a:t>10</a:t>
            </a:fld>
            <a:endParaRPr lang="zh-CN" altLang="en-US"/>
          </a:p>
        </p:txBody>
      </p:sp>
    </p:spTree>
    <p:extLst>
      <p:ext uri="{BB962C8B-B14F-4D97-AF65-F5344CB8AC3E}">
        <p14:creationId xmlns:p14="http://schemas.microsoft.com/office/powerpoint/2010/main" val="807433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solve this problem, we need much more genetic data. So high-throughput sequencing technology were selected by us. However we need enough high purity viral DNA for high-throughput sequencing .</a:t>
            </a:r>
          </a:p>
          <a:p>
            <a:pPr lvl="0"/>
            <a:r>
              <a:rPr lang="en-US" altLang="zh-CN" dirty="0" smtClean="0"/>
              <a:t>Four methods have been used for obtaining high-purity viral DNA previously, Which include cell lines, High-speed centrifugation, Targeted genomic enrichment and Targeted genomic amplification.</a:t>
            </a:r>
          </a:p>
          <a:p>
            <a:pPr lvl="0"/>
            <a:r>
              <a:rPr lang="en-US" altLang="zh-CN" dirty="0" smtClean="0"/>
              <a:t>After comparison, We selected the targeted genomic </a:t>
            </a:r>
            <a:r>
              <a:rPr lang="en-US" altLang="zh-CN" dirty="0" smtClean="0">
                <a:solidFill>
                  <a:srgbClr val="FF0000"/>
                </a:solidFill>
              </a:rPr>
              <a:t>amplification with Long-rang PCR to get OsHV-1 DNA for high throughput sequencing.</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11</a:t>
            </a:fld>
            <a:endParaRPr lang="zh-CN" altLang="en-US"/>
          </a:p>
        </p:txBody>
      </p:sp>
    </p:spTree>
    <p:extLst>
      <p:ext uri="{BB962C8B-B14F-4D97-AF65-F5344CB8AC3E}">
        <p14:creationId xmlns:p14="http://schemas.microsoft.com/office/powerpoint/2010/main" val="215486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designed primers with </a:t>
            </a:r>
            <a:r>
              <a:rPr lang="en-US" altLang="zh-CN" dirty="0" err="1" smtClean="0"/>
              <a:t>GenoFrag</a:t>
            </a:r>
            <a:r>
              <a:rPr lang="en-US" altLang="zh-CN" dirty="0" smtClean="0"/>
              <a:t> software. Firstly, 3693 primer pairs were generated according to the reference genome of OsHV-1 and defined primer parameters. Then the a set of 23 primers were automatically picked out from the primers bank according to the defined parameters.</a:t>
            </a:r>
          </a:p>
          <a:p>
            <a:r>
              <a:rPr lang="en-US" altLang="zh-CN" dirty="0" smtClean="0"/>
              <a:t>The 23 primers covering 99.3% of the OsHV-1 reference genome. </a:t>
            </a:r>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12</a:t>
            </a:fld>
            <a:endParaRPr lang="zh-CN" altLang="en-US"/>
          </a:p>
        </p:txBody>
      </p:sp>
    </p:spTree>
    <p:extLst>
      <p:ext uri="{BB962C8B-B14F-4D97-AF65-F5344CB8AC3E}">
        <p14:creationId xmlns:p14="http://schemas.microsoft.com/office/powerpoint/2010/main" val="3458066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If the automatically selected primers does not work in some samples, new primers were manually selected from primer. As labeled by red square.</a:t>
            </a:r>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13</a:t>
            </a:fld>
            <a:endParaRPr lang="zh-CN" altLang="en-US"/>
          </a:p>
        </p:txBody>
      </p:sp>
    </p:spTree>
    <p:extLst>
      <p:ext uri="{BB962C8B-B14F-4D97-AF65-F5344CB8AC3E}">
        <p14:creationId xmlns:p14="http://schemas.microsoft.com/office/powerpoint/2010/main" val="1443356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10 samples with different epidemiological features and different grade of viral loads were selected for PCR. Finally, six of them with relatively high viral loads were successfully amplified.</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14</a:t>
            </a:fld>
            <a:endParaRPr lang="zh-CN" altLang="en-US"/>
          </a:p>
        </p:txBody>
      </p:sp>
    </p:spTree>
    <p:extLst>
      <p:ext uri="{BB962C8B-B14F-4D97-AF65-F5344CB8AC3E}">
        <p14:creationId xmlns:p14="http://schemas.microsoft.com/office/powerpoint/2010/main" val="7401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picture is an example of the electrophoretic bands generated from 23 PCR products of one sample.</a:t>
            </a:r>
          </a:p>
          <a:p>
            <a:r>
              <a:rPr lang="en-US" altLang="zh-CN" dirty="0" smtClean="0"/>
              <a:t>The PCR products were then purified and qualified individually, then 23 PCR products from one sample were mixed in equimolecular proportions and send for sequencing with </a:t>
            </a:r>
            <a:r>
              <a:rPr lang="en-US" altLang="zh-CN" dirty="0" err="1" smtClean="0"/>
              <a:t>Illumina</a:t>
            </a:r>
            <a:r>
              <a:rPr lang="en-US" altLang="zh-CN" dirty="0" smtClean="0"/>
              <a:t>, and one of them were also sequenced with </a:t>
            </a:r>
            <a:r>
              <a:rPr lang="en-US" altLang="zh-CN" dirty="0" err="1" smtClean="0"/>
              <a:t>Pacbio</a:t>
            </a:r>
            <a:r>
              <a:rPr lang="en-US" altLang="zh-CN" dirty="0" smtClean="0"/>
              <a:t>.</a:t>
            </a:r>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15</a:t>
            </a:fld>
            <a:endParaRPr lang="zh-CN" altLang="en-US"/>
          </a:p>
        </p:txBody>
      </p:sp>
    </p:spTree>
    <p:extLst>
      <p:ext uri="{BB962C8B-B14F-4D97-AF65-F5344CB8AC3E}">
        <p14:creationId xmlns:p14="http://schemas.microsoft.com/office/powerpoint/2010/main" val="4203048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Two scaffolds were recovered from </a:t>
            </a:r>
            <a:r>
              <a:rPr lang="en-US" altLang="zh-CN" dirty="0" err="1" smtClean="0"/>
              <a:t>PacBio</a:t>
            </a:r>
            <a:r>
              <a:rPr lang="en-US" altLang="zh-CN" dirty="0" smtClean="0"/>
              <a:t> reads compared to 9 to 68 recovered from </a:t>
            </a:r>
            <a:r>
              <a:rPr lang="en-US" altLang="zh-CN" dirty="0" err="1" smtClean="0"/>
              <a:t>Illumina</a:t>
            </a:r>
            <a:r>
              <a:rPr lang="en-US" altLang="zh-CN" dirty="0" smtClean="0"/>
              <a:t> reads. </a:t>
            </a:r>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16</a:t>
            </a:fld>
            <a:endParaRPr lang="zh-CN" altLang="en-US"/>
          </a:p>
        </p:txBody>
      </p:sp>
    </p:spTree>
    <p:extLst>
      <p:ext uri="{BB962C8B-B14F-4D97-AF65-F5344CB8AC3E}">
        <p14:creationId xmlns:p14="http://schemas.microsoft.com/office/powerpoint/2010/main" val="172728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overall coverage is unbiased and satisfying, except for the terminal repeat regions and some PCR products, especially GF 16. </a:t>
            </a:r>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17</a:t>
            </a:fld>
            <a:endParaRPr lang="zh-CN" altLang="en-US"/>
          </a:p>
        </p:txBody>
      </p:sp>
    </p:spTree>
    <p:extLst>
      <p:ext uri="{BB962C8B-B14F-4D97-AF65-F5344CB8AC3E}">
        <p14:creationId xmlns:p14="http://schemas.microsoft.com/office/powerpoint/2010/main" val="1565956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GF16 is located in the Unique Long region of OsHV-1 genome.</a:t>
            </a:r>
          </a:p>
          <a:p>
            <a:r>
              <a:rPr lang="en-US" altLang="zh-CN" dirty="0" smtClean="0"/>
              <a:t>Two sets of primers were selected for amplification. Although PCR products were obtained from all of them. But no reads generated from one set of the primers. </a:t>
            </a:r>
          </a:p>
          <a:p>
            <a:r>
              <a:rPr lang="en-US" altLang="zh-CN" dirty="0" smtClean="0"/>
              <a:t>When one of the failed samples was amplified with GF16-1F/R, sequence reads could be obtained. We can not figure out the reasons for these failure.</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18</a:t>
            </a:fld>
            <a:endParaRPr lang="zh-CN" altLang="en-US"/>
          </a:p>
        </p:txBody>
      </p:sp>
    </p:spTree>
    <p:extLst>
      <p:ext uri="{BB962C8B-B14F-4D97-AF65-F5344CB8AC3E}">
        <p14:creationId xmlns:p14="http://schemas.microsoft.com/office/powerpoint/2010/main" val="1144569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Based on nearly complete genome sequences of the six variants we obtained and those from </a:t>
            </a:r>
            <a:r>
              <a:rPr lang="en-US" altLang="zh-CN" dirty="0" err="1" smtClean="0"/>
              <a:t>Genbank</a:t>
            </a:r>
            <a:r>
              <a:rPr lang="en-US" altLang="zh-CN" dirty="0" smtClean="0"/>
              <a:t>, we build a phylogenic tree including eleven variants.</a:t>
            </a:r>
          </a:p>
          <a:p>
            <a:r>
              <a:rPr lang="en-US" altLang="zh-CN" dirty="0" smtClean="0"/>
              <a:t>From these tree, we found variants identified from different species prior to allocated together. </a:t>
            </a:r>
          </a:p>
          <a:p>
            <a:r>
              <a:rPr lang="en-US" altLang="zh-CN" dirty="0" smtClean="0"/>
              <a:t>So our new finding indicated that OsHV-1 evolution was mainly impacted by its host species rather than spatial or temporal segregation.</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19</a:t>
            </a:fld>
            <a:endParaRPr lang="zh-CN" altLang="en-US"/>
          </a:p>
        </p:txBody>
      </p:sp>
    </p:spTree>
    <p:extLst>
      <p:ext uri="{BB962C8B-B14F-4D97-AF65-F5344CB8AC3E}">
        <p14:creationId xmlns:p14="http://schemas.microsoft.com/office/powerpoint/2010/main" val="332966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As we known, China is the biggest producer of </a:t>
            </a:r>
            <a:r>
              <a:rPr lang="en-US" altLang="zh-CN" dirty="0" err="1" smtClean="0">
                <a:solidFill>
                  <a:srgbClr val="FF0000"/>
                </a:solidFill>
              </a:rPr>
              <a:t>mollusc</a:t>
            </a:r>
            <a:r>
              <a:rPr lang="en-US" altLang="zh-CN" dirty="0" smtClean="0">
                <a:solidFill>
                  <a:srgbClr val="FF0000"/>
                </a:solidFill>
              </a:rPr>
              <a:t> around the world. We produced more than 10 million tons of shellfish each year recently, which account for about 40% of the world. </a:t>
            </a:r>
            <a:endParaRPr lang="zh-CN" altLang="en-US" dirty="0" smtClean="0">
              <a:solidFill>
                <a:srgbClr val="FF0000"/>
              </a:solidFill>
            </a:endParaRPr>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2</a:t>
            </a:fld>
            <a:endParaRPr lang="zh-CN" altLang="en-US"/>
          </a:p>
        </p:txBody>
      </p:sp>
    </p:spTree>
    <p:extLst>
      <p:ext uri="{BB962C8B-B14F-4D97-AF65-F5344CB8AC3E}">
        <p14:creationId xmlns:p14="http://schemas.microsoft.com/office/powerpoint/2010/main" val="3658111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2016, China produced over 14 million tons of </a:t>
            </a:r>
            <a:r>
              <a:rPr lang="en-US" altLang="zh-CN" dirty="0" err="1" smtClean="0"/>
              <a:t>mollusc</a:t>
            </a:r>
            <a:r>
              <a:rPr lang="en-US" altLang="zh-CN" dirty="0" smtClean="0"/>
              <a:t>. The Oysters, clams and scallops were the first three kinds of shellfishes cultivated in China.</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3</a:t>
            </a:fld>
            <a:endParaRPr lang="zh-CN" altLang="en-US"/>
          </a:p>
        </p:txBody>
      </p:sp>
    </p:spTree>
    <p:extLst>
      <p:ext uri="{BB962C8B-B14F-4D97-AF65-F5344CB8AC3E}">
        <p14:creationId xmlns:p14="http://schemas.microsoft.com/office/powerpoint/2010/main" val="171643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Many diseases have immerged since 1990s as the introduction of intensive cultivation. Pathogens identified as parasites, bacterial and virus have been found associated with these disease. Mortalities associated with parasites and bacterial infection always occurred sporadically and locally. While two </a:t>
            </a:r>
            <a:r>
              <a:rPr lang="en-US" altLang="zh-CN" dirty="0" err="1" smtClean="0"/>
              <a:t>herpesvirus</a:t>
            </a:r>
            <a:r>
              <a:rPr lang="en-US" altLang="zh-CN" dirty="0" smtClean="0"/>
              <a:t> diseases have caused mass mortalities and great economic loss across large regions.</a:t>
            </a:r>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4</a:t>
            </a:fld>
            <a:endParaRPr lang="zh-CN" altLang="en-US"/>
          </a:p>
        </p:txBody>
      </p:sp>
    </p:spTree>
    <p:extLst>
      <p:ext uri="{BB962C8B-B14F-4D97-AF65-F5344CB8AC3E}">
        <p14:creationId xmlns:p14="http://schemas.microsoft.com/office/powerpoint/2010/main" val="188618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first one of </a:t>
            </a:r>
            <a:r>
              <a:rPr lang="en-US" altLang="zh-CN" b="1" i="1" dirty="0" err="1" smtClean="0"/>
              <a:t>Ostreid</a:t>
            </a:r>
            <a:r>
              <a:rPr lang="en-US" altLang="zh-CN" b="1" i="1" dirty="0" smtClean="0"/>
              <a:t> </a:t>
            </a:r>
            <a:r>
              <a:rPr lang="en-US" altLang="zh-CN" b="1" i="1" dirty="0" err="1" smtClean="0"/>
              <a:t>herpesvirus</a:t>
            </a:r>
            <a:r>
              <a:rPr lang="en-US" altLang="zh-CN" b="1" i="1" dirty="0" smtClean="0"/>
              <a:t> 1 </a:t>
            </a:r>
            <a:r>
              <a:rPr lang="en-US" altLang="zh-CN" dirty="0" smtClean="0"/>
              <a:t>infection occurred on Chinese Scallops. The scallops have been cultivated widely along the northern coast. The production has mounted to about seven hundred thousand tons before the disease occurred in 1996. While the recurrent outbreak of mass mortalities associated with </a:t>
            </a:r>
            <a:r>
              <a:rPr lang="en-US" altLang="zh-CN" b="1" i="1" dirty="0" err="1" smtClean="0"/>
              <a:t>Ostreid</a:t>
            </a:r>
            <a:r>
              <a:rPr lang="en-US" altLang="zh-CN" b="1" i="1" dirty="0" smtClean="0"/>
              <a:t> </a:t>
            </a:r>
            <a:r>
              <a:rPr lang="en-US" altLang="zh-CN" b="1" i="1" dirty="0" err="1" smtClean="0"/>
              <a:t>herpesvirus</a:t>
            </a:r>
            <a:r>
              <a:rPr lang="en-US" altLang="zh-CN" b="1" i="1" dirty="0" smtClean="0"/>
              <a:t> 1 </a:t>
            </a:r>
            <a:r>
              <a:rPr lang="en-US" altLang="zh-CN" dirty="0" smtClean="0"/>
              <a:t>infection made its production reduced to less than two hundred thousand tons in 1998, about one third of that in 1996.</a:t>
            </a:r>
          </a:p>
          <a:p>
            <a:r>
              <a:rPr lang="en-US" altLang="zh-CN" dirty="0" smtClean="0"/>
              <a:t>A similar situation also occurred on cultivated small abalones in southern China in 1999 associated with abalone </a:t>
            </a:r>
            <a:r>
              <a:rPr lang="en-US" altLang="zh-CN" dirty="0" err="1" smtClean="0"/>
              <a:t>herpesvirus</a:t>
            </a:r>
            <a:r>
              <a:rPr lang="en-US" altLang="zh-CN" dirty="0" smtClean="0"/>
              <a:t> infection.</a:t>
            </a:r>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5</a:t>
            </a:fld>
            <a:endParaRPr lang="zh-CN" altLang="en-US"/>
          </a:p>
        </p:txBody>
      </p:sp>
    </p:spTree>
    <p:extLst>
      <p:ext uri="{BB962C8B-B14F-4D97-AF65-F5344CB8AC3E}">
        <p14:creationId xmlns:p14="http://schemas.microsoft.com/office/powerpoint/2010/main" val="351068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 will focus on the OsHV-1 infection in China. Apart from mass mortalities of Chinese scallop mentioned just now, another case of mass mortalities associated with OsHV-1 occurred on ark shells between 2012 and 2016. The mortalities only occurred in hatcheries or factories. This may be because the ark shells is a Benthic species and naturally live at the sea bed, where the temperature is always between 5 and 15</a:t>
            </a:r>
            <a:r>
              <a:rPr lang="zh-CN" altLang="en-US" dirty="0" smtClean="0"/>
              <a:t>℃ </a:t>
            </a:r>
            <a:r>
              <a:rPr lang="en-US" altLang="zh-CN" dirty="0" smtClean="0"/>
              <a:t>degree Celsius.</a:t>
            </a:r>
          </a:p>
          <a:p>
            <a:r>
              <a:rPr lang="en-US" altLang="zh-CN" dirty="0" smtClean="0"/>
              <a:t>Additionally, Mortalities of Pacific oyster larvae associated with OsHV-1 infection occurred several times.</a:t>
            </a:r>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6</a:t>
            </a:fld>
            <a:endParaRPr lang="zh-CN" altLang="en-US"/>
          </a:p>
        </p:txBody>
      </p:sp>
    </p:spTree>
    <p:extLst>
      <p:ext uri="{BB962C8B-B14F-4D97-AF65-F5344CB8AC3E}">
        <p14:creationId xmlns:p14="http://schemas.microsoft.com/office/powerpoint/2010/main" val="288792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intricate OSHV-1 disease occurred in China.</a:t>
            </a:r>
          </a:p>
          <a:p>
            <a:r>
              <a:rPr lang="en-US" altLang="zh-CN" dirty="0" smtClean="0"/>
              <a:t>All of the data was</a:t>
            </a:r>
            <a:r>
              <a:rPr lang="en-US" altLang="zh-CN" baseline="0" dirty="0" smtClean="0"/>
              <a:t> based on </a:t>
            </a:r>
            <a:r>
              <a:rPr lang="fr-FR" altLang="zh-CN" baseline="0" dirty="0" smtClean="0"/>
              <a:t>passive and active surveillance of our team, personal communications with colleagues and known publications et al. There is no national mollusc health or pathogen surveillence network now in China.</a:t>
            </a:r>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7</a:t>
            </a:fld>
            <a:endParaRPr lang="zh-CN" altLang="en-US"/>
          </a:p>
        </p:txBody>
      </p:sp>
    </p:spTree>
    <p:extLst>
      <p:ext uri="{BB962C8B-B14F-4D97-AF65-F5344CB8AC3E}">
        <p14:creationId xmlns:p14="http://schemas.microsoft.com/office/powerpoint/2010/main" val="4025174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all affected population, they have been cultivated in high densities in</a:t>
            </a:r>
            <a:r>
              <a:rPr lang="en-US" altLang="zh-CN" baseline="0" dirty="0" smtClean="0"/>
              <a:t> relatively high temperature.</a:t>
            </a:r>
          </a:p>
          <a:p>
            <a:r>
              <a:rPr lang="en-US" altLang="zh-CN" baseline="0" dirty="0" smtClean="0"/>
              <a:t>Now it seems that the OsHV-1 were disappeared from </a:t>
            </a:r>
            <a:r>
              <a:rPr lang="en-US" altLang="zh-CN" sz="1200" b="1" dirty="0" smtClean="0">
                <a:solidFill>
                  <a:srgbClr val="FF0000"/>
                </a:solidFill>
              </a:rPr>
              <a:t>Chinese scallops and ark shells.</a:t>
            </a:r>
            <a:r>
              <a:rPr lang="en-US" altLang="zh-CN" sz="1200" b="1" baseline="0" dirty="0" smtClean="0">
                <a:solidFill>
                  <a:srgbClr val="FF0000"/>
                </a:solidFill>
              </a:rPr>
              <a:t> </a:t>
            </a:r>
            <a:r>
              <a:rPr lang="en-US" altLang="zh-CN" sz="1200" b="0" baseline="0" dirty="0" smtClean="0">
                <a:solidFill>
                  <a:srgbClr val="FF0000"/>
                </a:solidFill>
              </a:rPr>
              <a:t>We deduced possible reasons were:</a:t>
            </a:r>
          </a:p>
          <a:p>
            <a:pPr lvl="1"/>
            <a:r>
              <a:rPr lang="en-US" altLang="zh-CN" dirty="0" smtClean="0"/>
              <a:t>Reducing density for </a:t>
            </a:r>
            <a:r>
              <a:rPr lang="en-US" altLang="zh-CN" sz="1200" b="1" dirty="0" smtClean="0">
                <a:solidFill>
                  <a:srgbClr val="FF0000"/>
                </a:solidFill>
              </a:rPr>
              <a:t>Chinese scallops cultivated</a:t>
            </a:r>
            <a:r>
              <a:rPr lang="en-US" altLang="zh-CN" sz="1200" b="1" baseline="0" dirty="0" smtClean="0">
                <a:solidFill>
                  <a:srgbClr val="FF0000"/>
                </a:solidFill>
              </a:rPr>
              <a:t> in open sea.</a:t>
            </a:r>
            <a:endParaRPr lang="en-US" altLang="zh-CN" dirty="0" smtClean="0"/>
          </a:p>
          <a:p>
            <a:pPr lvl="1"/>
            <a:r>
              <a:rPr lang="en-US" altLang="zh-CN" dirty="0" smtClean="0"/>
              <a:t>Low temperature</a:t>
            </a:r>
            <a:r>
              <a:rPr lang="en-US" altLang="zh-CN" sz="1800" dirty="0" smtClean="0"/>
              <a:t> (&lt;10 </a:t>
            </a:r>
            <a:r>
              <a:rPr lang="zh-CN" altLang="en-US" sz="1800" dirty="0" smtClean="0"/>
              <a:t>℃</a:t>
            </a:r>
            <a:r>
              <a:rPr lang="en-US" altLang="zh-CN" sz="1800" dirty="0" smtClean="0"/>
              <a:t>) for </a:t>
            </a:r>
            <a:r>
              <a:rPr lang="en-US" altLang="zh-CN" sz="1800" b="1" dirty="0" smtClean="0">
                <a:solidFill>
                  <a:srgbClr val="FF0000"/>
                </a:solidFill>
              </a:rPr>
              <a:t>ark shells cultivated in factory waiting for</a:t>
            </a:r>
            <a:r>
              <a:rPr lang="en-US" altLang="zh-CN" sz="1800" b="1" baseline="0" dirty="0" smtClean="0">
                <a:solidFill>
                  <a:srgbClr val="FF0000"/>
                </a:solidFill>
              </a:rPr>
              <a:t> exports.</a:t>
            </a:r>
            <a:endParaRPr lang="en-US" altLang="zh-CN" sz="18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Resistant families for </a:t>
            </a:r>
            <a:r>
              <a:rPr lang="en-US" altLang="zh-CN" sz="1200" b="1" dirty="0" smtClean="0">
                <a:solidFill>
                  <a:srgbClr val="FF0000"/>
                </a:solidFill>
              </a:rPr>
              <a:t>ark shells cultivated hatcheries for larvae</a:t>
            </a:r>
            <a:r>
              <a:rPr lang="en-US" altLang="zh-CN" sz="1200" b="1" baseline="0" dirty="0" smtClean="0">
                <a:solidFill>
                  <a:srgbClr val="FF0000"/>
                </a:solidFill>
              </a:rPr>
              <a:t> production.</a:t>
            </a:r>
            <a:r>
              <a:rPr lang="en-US" altLang="zh-CN" sz="1200" b="0" baseline="0" dirty="0" smtClean="0">
                <a:solidFill>
                  <a:srgbClr val="FF0000"/>
                </a:solidFill>
              </a:rPr>
              <a:t> Many all shell populations were naturally resistant to the OsHV-1 infection. And the production of ark shell larvae in hatcheries was supported by a governmental project to increase ark shell stock by releasing cultivated spat to the open sea. Now the project was terminated and production of hatchery-produced larvae reduced </a:t>
            </a:r>
            <a:r>
              <a:rPr lang="en-US" altLang="zh-CN" sz="1200" b="0" baseline="0" smtClean="0">
                <a:solidFill>
                  <a:srgbClr val="FF0000"/>
                </a:solidFill>
              </a:rPr>
              <a:t>significantly</a:t>
            </a:r>
            <a:r>
              <a:rPr lang="en-US" altLang="zh-CN" sz="1200" b="0" baseline="0" smtClean="0">
                <a:solidFill>
                  <a:srgbClr val="FF0000"/>
                </a:solidFill>
              </a:rPr>
              <a:t>.</a:t>
            </a:r>
            <a:endParaRPr lang="en-US" altLang="zh-CN" sz="1200" b="0" baseline="0" dirty="0" smtClean="0">
              <a:solidFill>
                <a:schemeClr val="tx1"/>
              </a:solidFill>
            </a:endParaRPr>
          </a:p>
        </p:txBody>
      </p:sp>
      <p:sp>
        <p:nvSpPr>
          <p:cNvPr id="4" name="灯片编号占位符 3"/>
          <p:cNvSpPr>
            <a:spLocks noGrp="1"/>
          </p:cNvSpPr>
          <p:nvPr>
            <p:ph type="sldNum" sz="quarter" idx="10"/>
          </p:nvPr>
        </p:nvSpPr>
        <p:spPr/>
        <p:txBody>
          <a:bodyPr/>
          <a:lstStyle/>
          <a:p>
            <a:fld id="{002B5484-95E5-406D-82C1-74D7885AEE76}" type="slidenum">
              <a:rPr lang="zh-CN" altLang="en-US" smtClean="0"/>
              <a:t>8</a:t>
            </a:fld>
            <a:endParaRPr lang="zh-CN" altLang="en-US"/>
          </a:p>
        </p:txBody>
      </p:sp>
    </p:spTree>
    <p:extLst>
      <p:ext uri="{BB962C8B-B14F-4D97-AF65-F5344CB8AC3E}">
        <p14:creationId xmlns:p14="http://schemas.microsoft.com/office/powerpoint/2010/main" val="235209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Although mass mortalities associated with OsHV-1 infection were observed only in three species in northern China. A retrospective study has shown that the viral DNA could be detected in seven species and southern China. The retrospective study was conducted on 1599 samples collected between 2001 and 2013. we found 338 positive samples from 16 regions and 7 species using C2/C6 primers. </a:t>
            </a:r>
          </a:p>
          <a:p>
            <a:r>
              <a:rPr lang="en-US" altLang="zh-CN" dirty="0" smtClean="0"/>
              <a:t>Analyzing of the sequences of these PCR products resulted in 24 variants.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02B5484-95E5-406D-82C1-74D7885AEE76}" type="slidenum">
              <a:rPr lang="zh-CN" altLang="en-US" smtClean="0"/>
              <a:t>9</a:t>
            </a:fld>
            <a:endParaRPr lang="zh-CN" altLang="en-US"/>
          </a:p>
        </p:txBody>
      </p:sp>
    </p:spTree>
    <p:extLst>
      <p:ext uri="{BB962C8B-B14F-4D97-AF65-F5344CB8AC3E}">
        <p14:creationId xmlns:p14="http://schemas.microsoft.com/office/powerpoint/2010/main" val="398933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8"/>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D6CBFD0-BF5A-4A9C-9858-B2DC23381346}"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B96728AA-E2BA-45D8-B3F7-EEE9708D8789}"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1" y="188916"/>
            <a:ext cx="1943100" cy="59769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1" y="188916"/>
            <a:ext cx="5676900" cy="59769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292E4BE-E9E4-4342-9B38-B78B9A971427}"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C9ED156-0BF8-4772-AD69-8B7F89A0CC07}"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31CA24D-0E0B-4332-8B43-00DDBF118D67}"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557337"/>
            <a:ext cx="38100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557337"/>
            <a:ext cx="38100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5A08F7AD-48ED-496C-856B-F2B85D50A56F}"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7"/>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zh-CN" altLang="zh-CN"/>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40097E05-6431-430E-8C3F-B3158B552093}"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zh-CN" altLang="zh-CN"/>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6ADCD15D-8E72-43C7-A28B-0B98B09A47F7}"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zh-CN"/>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FD1DED8D-A6BB-4949-91AB-6BB685560015}"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542EA319-55ED-4CC3-B4DB-55D16D187D1C}"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D25674BB-FF02-4EE5-A9EC-9F9503295142}"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xfrm>
            <a:off x="685800" y="1889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31075" name="Rectangle 3"/>
          <p:cNvSpPr>
            <a:spLocks noGrp="1" noChangeArrowheads="1"/>
          </p:cNvSpPr>
          <p:nvPr>
            <p:ph type="body" idx="1"/>
          </p:nvPr>
        </p:nvSpPr>
        <p:spPr bwMode="auto">
          <a:xfrm>
            <a:off x="685800" y="1557337"/>
            <a:ext cx="777240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zh-CN"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zh-CN"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E199A4A2-2A0F-4E99-8774-AC0CA4D0BC2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1" fontAlgn="base" hangingPunct="1">
        <a:lnSpc>
          <a:spcPct val="120000"/>
        </a:lnSpc>
        <a:spcBef>
          <a:spcPct val="0"/>
        </a:spcBef>
        <a:spcAft>
          <a:spcPct val="0"/>
        </a:spcAft>
        <a:defRPr sz="4400">
          <a:solidFill>
            <a:srgbClr val="0000FF"/>
          </a:solidFill>
          <a:latin typeface="+mj-lt"/>
          <a:ea typeface="+mj-ea"/>
          <a:cs typeface="+mj-cs"/>
        </a:defRPr>
      </a:lvl1pPr>
      <a:lvl2pPr algn="ctr" rtl="0" eaLnBrk="1" fontAlgn="base" hangingPunct="1">
        <a:lnSpc>
          <a:spcPct val="120000"/>
        </a:lnSpc>
        <a:spcBef>
          <a:spcPct val="0"/>
        </a:spcBef>
        <a:spcAft>
          <a:spcPct val="0"/>
        </a:spcAft>
        <a:defRPr sz="4400">
          <a:solidFill>
            <a:srgbClr val="0000FF"/>
          </a:solidFill>
          <a:latin typeface="Comic Sans MS" pitchFamily="66" charset="0"/>
          <a:ea typeface="楷体_GB2312" pitchFamily="49" charset="-122"/>
        </a:defRPr>
      </a:lvl2pPr>
      <a:lvl3pPr algn="ctr" rtl="0" eaLnBrk="1" fontAlgn="base" hangingPunct="1">
        <a:lnSpc>
          <a:spcPct val="120000"/>
        </a:lnSpc>
        <a:spcBef>
          <a:spcPct val="0"/>
        </a:spcBef>
        <a:spcAft>
          <a:spcPct val="0"/>
        </a:spcAft>
        <a:defRPr sz="4400">
          <a:solidFill>
            <a:srgbClr val="0000FF"/>
          </a:solidFill>
          <a:latin typeface="Comic Sans MS" pitchFamily="66" charset="0"/>
          <a:ea typeface="楷体_GB2312" pitchFamily="49" charset="-122"/>
        </a:defRPr>
      </a:lvl3pPr>
      <a:lvl4pPr algn="ctr" rtl="0" eaLnBrk="1" fontAlgn="base" hangingPunct="1">
        <a:lnSpc>
          <a:spcPct val="120000"/>
        </a:lnSpc>
        <a:spcBef>
          <a:spcPct val="0"/>
        </a:spcBef>
        <a:spcAft>
          <a:spcPct val="0"/>
        </a:spcAft>
        <a:defRPr sz="4400">
          <a:solidFill>
            <a:srgbClr val="0000FF"/>
          </a:solidFill>
          <a:latin typeface="Comic Sans MS" pitchFamily="66" charset="0"/>
          <a:ea typeface="楷体_GB2312" pitchFamily="49" charset="-122"/>
        </a:defRPr>
      </a:lvl4pPr>
      <a:lvl5pPr algn="ctr" rtl="0" eaLnBrk="1" fontAlgn="base" hangingPunct="1">
        <a:lnSpc>
          <a:spcPct val="120000"/>
        </a:lnSpc>
        <a:spcBef>
          <a:spcPct val="0"/>
        </a:spcBef>
        <a:spcAft>
          <a:spcPct val="0"/>
        </a:spcAft>
        <a:defRPr sz="4400">
          <a:solidFill>
            <a:srgbClr val="0000FF"/>
          </a:solidFill>
          <a:latin typeface="Comic Sans MS" pitchFamily="66" charset="0"/>
          <a:ea typeface="楷体_GB2312" pitchFamily="49" charset="-122"/>
        </a:defRPr>
      </a:lvl5pPr>
      <a:lvl6pPr marL="457200" algn="ctr" rtl="0" eaLnBrk="1" fontAlgn="base" hangingPunct="1">
        <a:lnSpc>
          <a:spcPct val="120000"/>
        </a:lnSpc>
        <a:spcBef>
          <a:spcPct val="0"/>
        </a:spcBef>
        <a:spcAft>
          <a:spcPct val="0"/>
        </a:spcAft>
        <a:defRPr sz="4400">
          <a:solidFill>
            <a:srgbClr val="0000FF"/>
          </a:solidFill>
          <a:latin typeface="Comic Sans MS" pitchFamily="66" charset="0"/>
          <a:ea typeface="楷体_GB2312" pitchFamily="49" charset="-122"/>
        </a:defRPr>
      </a:lvl6pPr>
      <a:lvl7pPr marL="914400" algn="ctr" rtl="0" eaLnBrk="1" fontAlgn="base" hangingPunct="1">
        <a:lnSpc>
          <a:spcPct val="120000"/>
        </a:lnSpc>
        <a:spcBef>
          <a:spcPct val="0"/>
        </a:spcBef>
        <a:spcAft>
          <a:spcPct val="0"/>
        </a:spcAft>
        <a:defRPr sz="4400">
          <a:solidFill>
            <a:srgbClr val="0000FF"/>
          </a:solidFill>
          <a:latin typeface="Comic Sans MS" pitchFamily="66" charset="0"/>
          <a:ea typeface="楷体_GB2312" pitchFamily="49" charset="-122"/>
        </a:defRPr>
      </a:lvl7pPr>
      <a:lvl8pPr marL="1371600" algn="ctr" rtl="0" eaLnBrk="1" fontAlgn="base" hangingPunct="1">
        <a:lnSpc>
          <a:spcPct val="120000"/>
        </a:lnSpc>
        <a:spcBef>
          <a:spcPct val="0"/>
        </a:spcBef>
        <a:spcAft>
          <a:spcPct val="0"/>
        </a:spcAft>
        <a:defRPr sz="4400">
          <a:solidFill>
            <a:srgbClr val="0000FF"/>
          </a:solidFill>
          <a:latin typeface="Comic Sans MS" pitchFamily="66" charset="0"/>
          <a:ea typeface="楷体_GB2312" pitchFamily="49" charset="-122"/>
        </a:defRPr>
      </a:lvl8pPr>
      <a:lvl9pPr marL="1828800" algn="ctr" rtl="0" eaLnBrk="1" fontAlgn="base" hangingPunct="1">
        <a:lnSpc>
          <a:spcPct val="120000"/>
        </a:lnSpc>
        <a:spcBef>
          <a:spcPct val="0"/>
        </a:spcBef>
        <a:spcAft>
          <a:spcPct val="0"/>
        </a:spcAft>
        <a:defRPr sz="4400">
          <a:solidFill>
            <a:srgbClr val="0000FF"/>
          </a:solidFill>
          <a:latin typeface="Comic Sans MS" pitchFamily="66" charset="0"/>
          <a:ea typeface="楷体_GB2312" pitchFamily="49" charset="-122"/>
        </a:defRPr>
      </a:lvl9pPr>
    </p:titleStyle>
    <p:bodyStyle>
      <a:lvl1pPr marL="342900" indent="-342900" algn="l" rtl="0" eaLnBrk="1" fontAlgn="base" hangingPunct="1">
        <a:lnSpc>
          <a:spcPct val="125000"/>
        </a:lnSpc>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har char="–"/>
        <a:defRPr sz="2800">
          <a:solidFill>
            <a:schemeClr val="tx1"/>
          </a:solidFill>
          <a:latin typeface="+mn-lt"/>
          <a:ea typeface="+mn-ea"/>
        </a:defRPr>
      </a:lvl2pPr>
      <a:lvl3pPr marL="1143000" indent="-228600" algn="l" rtl="0" eaLnBrk="1" fontAlgn="base" hangingPunct="1">
        <a:lnSpc>
          <a:spcPct val="120000"/>
        </a:lnSpc>
        <a:spcBef>
          <a:spcPct val="20000"/>
        </a:spcBef>
        <a:spcAft>
          <a:spcPct val="0"/>
        </a:spcAft>
        <a:buChar char="•"/>
        <a:defRPr sz="2400">
          <a:solidFill>
            <a:schemeClr val="tx1"/>
          </a:solidFill>
          <a:latin typeface="+mn-lt"/>
          <a:ea typeface="+mn-ea"/>
        </a:defRPr>
      </a:lvl3pPr>
      <a:lvl4pPr marL="1600200" indent="-228600" algn="l" rtl="0" eaLnBrk="1" fontAlgn="base" hangingPunct="1">
        <a:lnSpc>
          <a:spcPct val="120000"/>
        </a:lnSpc>
        <a:spcBef>
          <a:spcPct val="20000"/>
        </a:spcBef>
        <a:spcAft>
          <a:spcPct val="0"/>
        </a:spcAft>
        <a:buChar char="–"/>
        <a:defRPr sz="2000">
          <a:solidFill>
            <a:schemeClr val="tx1"/>
          </a:solidFill>
          <a:latin typeface="+mn-lt"/>
          <a:ea typeface="+mn-ea"/>
        </a:defRPr>
      </a:lvl4pPr>
      <a:lvl5pPr marL="2057400" indent="-228600" algn="l" rtl="0" eaLnBrk="1" fontAlgn="base" hangingPunct="1">
        <a:lnSpc>
          <a:spcPct val="120000"/>
        </a:lnSpc>
        <a:spcBef>
          <a:spcPct val="20000"/>
        </a:spcBef>
        <a:spcAft>
          <a:spcPct val="0"/>
        </a:spcAft>
        <a:buChar char="»"/>
        <a:defRPr sz="2000">
          <a:solidFill>
            <a:schemeClr val="tx1"/>
          </a:solidFill>
          <a:latin typeface="+mn-lt"/>
          <a:ea typeface="+mn-ea"/>
        </a:defRPr>
      </a:lvl5pPr>
      <a:lvl6pPr marL="2514600" indent="-228600" algn="l" rtl="0" eaLnBrk="1" fontAlgn="base" hangingPunct="1">
        <a:lnSpc>
          <a:spcPct val="120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120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120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120000"/>
        </a:lnSpc>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ctrTitle"/>
          </p:nvPr>
        </p:nvSpPr>
        <p:spPr>
          <a:xfrm>
            <a:off x="179512" y="1772816"/>
            <a:ext cx="8784976" cy="2520280"/>
          </a:xfrm>
        </p:spPr>
        <p:txBody>
          <a:bodyPr/>
          <a:lstStyle/>
          <a:p>
            <a:pPr>
              <a:lnSpc>
                <a:spcPct val="150000"/>
              </a:lnSpc>
            </a:pPr>
            <a:r>
              <a:rPr lang="en-US" altLang="zh-CN" sz="3600" b="1" dirty="0" smtClean="0">
                <a:latin typeface="Comic Sans MS" pitchFamily="66" charset="0"/>
                <a:ea typeface="楷体_GB2312" pitchFamily="49" charset="-122"/>
              </a:rPr>
              <a:t>Pathogenesis and molecular epidemiology of </a:t>
            </a:r>
            <a:r>
              <a:rPr lang="en-US" altLang="zh-CN" sz="3600" b="1" i="1" dirty="0" err="1" smtClean="0"/>
              <a:t>Ostreid</a:t>
            </a:r>
            <a:r>
              <a:rPr lang="en-US" altLang="zh-CN" sz="3600" b="1" i="1" dirty="0" smtClean="0"/>
              <a:t> </a:t>
            </a:r>
            <a:r>
              <a:rPr lang="en-US" altLang="zh-CN" sz="3600" b="1" i="1" dirty="0" err="1" smtClean="0"/>
              <a:t>herpesvirus</a:t>
            </a:r>
            <a:r>
              <a:rPr lang="en-US" altLang="zh-CN" sz="3600" b="1" i="1" dirty="0" smtClean="0"/>
              <a:t> 1 </a:t>
            </a:r>
            <a:r>
              <a:rPr lang="en-US" altLang="zh-CN" sz="3600" b="1" dirty="0" smtClean="0"/>
              <a:t>(OsHV-1</a:t>
            </a:r>
            <a:r>
              <a:rPr lang="en-US" altLang="zh-CN" sz="3600" b="1" dirty="0"/>
              <a:t>) </a:t>
            </a:r>
            <a:r>
              <a:rPr lang="en-US" altLang="zh-CN" sz="3600" b="1" dirty="0" smtClean="0"/>
              <a:t>in China</a:t>
            </a:r>
            <a:endParaRPr lang="zh-CN" altLang="en-US" sz="3600" b="1" dirty="0">
              <a:latin typeface="Comic Sans MS" pitchFamily="66" charset="0"/>
              <a:ea typeface="楷体_GB2312" pitchFamily="49" charset="-122"/>
            </a:endParaRPr>
          </a:p>
        </p:txBody>
      </p:sp>
      <p:sp>
        <p:nvSpPr>
          <p:cNvPr id="4" name="副标题 3"/>
          <p:cNvSpPr>
            <a:spLocks noGrp="1"/>
          </p:cNvSpPr>
          <p:nvPr>
            <p:ph type="subTitle" idx="1"/>
          </p:nvPr>
        </p:nvSpPr>
        <p:spPr>
          <a:xfrm>
            <a:off x="1187624" y="4725144"/>
            <a:ext cx="6840760" cy="1589552"/>
          </a:xfrm>
        </p:spPr>
        <p:txBody>
          <a:bodyPr/>
          <a:lstStyle/>
          <a:p>
            <a:pPr>
              <a:lnSpc>
                <a:spcPct val="150000"/>
              </a:lnSpc>
            </a:pPr>
            <a:r>
              <a:rPr lang="en-US" altLang="zh-CN" sz="2400" b="1" dirty="0"/>
              <a:t>Chang-Ming </a:t>
            </a:r>
            <a:r>
              <a:rPr lang="en-US" altLang="zh-CN" sz="2400" b="1" dirty="0" smtClean="0"/>
              <a:t>BAI</a:t>
            </a:r>
          </a:p>
          <a:p>
            <a:pPr>
              <a:lnSpc>
                <a:spcPct val="150000"/>
              </a:lnSpc>
            </a:pPr>
            <a:r>
              <a:rPr lang="en-US" altLang="zh-CN" sz="2000" dirty="0" smtClean="0"/>
              <a:t>Yellow Sea Fishery Research Institute, CAFS </a:t>
            </a:r>
          </a:p>
          <a:p>
            <a:pPr>
              <a:lnSpc>
                <a:spcPct val="150000"/>
              </a:lnSpc>
            </a:pPr>
            <a:r>
              <a:rPr lang="en-US" altLang="zh-CN" sz="2000" dirty="0" smtClean="0"/>
              <a:t>Montpellier, August 2018</a:t>
            </a:r>
            <a:endParaRPr lang="zh-CN" altLang="en-US" sz="2000"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60648"/>
            <a:ext cx="1080120" cy="1080120"/>
          </a:xfrm>
          <a:prstGeom prst="rect">
            <a:avLst/>
          </a:prstGeom>
        </p:spPr>
      </p:pic>
      <p:pic>
        <p:nvPicPr>
          <p:cNvPr id="1027" name="Picture 3" descr="D:\黄海所务\不常用\水科院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1175" y="260648"/>
            <a:ext cx="1187288" cy="108012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859791" y="879103"/>
            <a:ext cx="5256584" cy="400110"/>
          </a:xfrm>
          <a:prstGeom prst="rect">
            <a:avLst/>
          </a:prstGeom>
        </p:spPr>
        <p:txBody>
          <a:bodyPr wrap="square">
            <a:spAutoFit/>
          </a:bodyPr>
          <a:lstStyle/>
          <a:p>
            <a:pPr algn="ctr"/>
            <a:r>
              <a:rPr lang="en-US" altLang="zh-CN" sz="2000" b="1" dirty="0"/>
              <a:t>VIVALDI Stakeholders' workshop</a:t>
            </a:r>
            <a:endParaRPr lang="zh-CN" altLang="en-US" sz="2000"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4966" y="259977"/>
            <a:ext cx="2106234" cy="54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68" y="12975"/>
            <a:ext cx="2110324" cy="684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50096" y="528371"/>
            <a:ext cx="2109936"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000" dirty="0" smtClean="0"/>
              <a:t>Japan &amp; France</a:t>
            </a:r>
            <a:endParaRPr lang="zh-CN" altLang="en-US" sz="2000" dirty="0"/>
          </a:p>
        </p:txBody>
      </p:sp>
      <p:sp>
        <p:nvSpPr>
          <p:cNvPr id="6" name="TextBox 5"/>
          <p:cNvSpPr txBox="1"/>
          <p:nvPr/>
        </p:nvSpPr>
        <p:spPr>
          <a:xfrm>
            <a:off x="2750096" y="1340768"/>
            <a:ext cx="2974032"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000" dirty="0" smtClean="0"/>
              <a:t>2012-2013, China</a:t>
            </a:r>
            <a:endParaRPr lang="zh-CN" altLang="en-US" sz="2000" dirty="0"/>
          </a:p>
        </p:txBody>
      </p:sp>
      <p:sp>
        <p:nvSpPr>
          <p:cNvPr id="7" name="TextBox 6"/>
          <p:cNvSpPr txBox="1"/>
          <p:nvPr/>
        </p:nvSpPr>
        <p:spPr>
          <a:xfrm>
            <a:off x="2750096" y="1981289"/>
            <a:ext cx="2974032"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altLang="zh-CN" sz="2000" dirty="0" smtClean="0"/>
              <a:t>2001-2010, China</a:t>
            </a:r>
          </a:p>
          <a:p>
            <a:pPr>
              <a:lnSpc>
                <a:spcPct val="150000"/>
              </a:lnSpc>
            </a:pPr>
            <a:r>
              <a:rPr lang="en-US" altLang="zh-CN" sz="2000" dirty="0" smtClean="0"/>
              <a:t>Chinese </a:t>
            </a:r>
            <a:r>
              <a:rPr lang="en-US" altLang="zh-CN" sz="2000" dirty="0"/>
              <a:t>scallop</a:t>
            </a:r>
            <a:endParaRPr lang="zh-CN" altLang="en-US" sz="2000" dirty="0"/>
          </a:p>
        </p:txBody>
      </p:sp>
      <p:sp>
        <p:nvSpPr>
          <p:cNvPr id="8" name="TextBox 7"/>
          <p:cNvSpPr txBox="1"/>
          <p:nvPr/>
        </p:nvSpPr>
        <p:spPr>
          <a:xfrm>
            <a:off x="2750096" y="4256862"/>
            <a:ext cx="2109936"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1600" dirty="0" smtClean="0"/>
              <a:t>2011, China</a:t>
            </a:r>
            <a:endParaRPr lang="zh-CN" altLang="en-US" sz="1600" dirty="0"/>
          </a:p>
        </p:txBody>
      </p:sp>
      <p:sp>
        <p:nvSpPr>
          <p:cNvPr id="9" name="TextBox 8"/>
          <p:cNvSpPr txBox="1"/>
          <p:nvPr/>
        </p:nvSpPr>
        <p:spPr>
          <a:xfrm>
            <a:off x="2750096" y="4781350"/>
            <a:ext cx="297403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altLang="zh-CN" sz="1800" dirty="0" smtClean="0"/>
              <a:t>2010-2011, Oyster </a:t>
            </a:r>
          </a:p>
          <a:p>
            <a:pPr>
              <a:lnSpc>
                <a:spcPct val="150000"/>
              </a:lnSpc>
            </a:pPr>
            <a:r>
              <a:rPr lang="en-US" altLang="zh-CN" sz="1800" dirty="0"/>
              <a:t>Japan </a:t>
            </a:r>
            <a:r>
              <a:rPr lang="en-US" altLang="zh-CN" sz="1800" dirty="0" smtClean="0"/>
              <a:t>&amp; New Zealand</a:t>
            </a:r>
            <a:endParaRPr lang="zh-CN" altLang="en-US" sz="1800" dirty="0"/>
          </a:p>
        </p:txBody>
      </p:sp>
      <p:sp>
        <p:nvSpPr>
          <p:cNvPr id="11" name="TextBox 10"/>
          <p:cNvSpPr txBox="1"/>
          <p:nvPr/>
        </p:nvSpPr>
        <p:spPr>
          <a:xfrm>
            <a:off x="2750096" y="5890046"/>
            <a:ext cx="3550096" cy="8773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altLang="zh-CN" sz="1800" dirty="0" smtClean="0"/>
              <a:t>After 2008, France, Ireland, China and </a:t>
            </a:r>
            <a:r>
              <a:rPr lang="en-US" altLang="zh-CN" sz="1800" dirty="0" smtClean="0">
                <a:solidFill>
                  <a:srgbClr val="FF0000"/>
                </a:solidFill>
              </a:rPr>
              <a:t>South</a:t>
            </a:r>
            <a:r>
              <a:rPr lang="en-US" altLang="zh-CN" sz="1800" dirty="0" smtClean="0"/>
              <a:t> </a:t>
            </a:r>
            <a:r>
              <a:rPr lang="en-US" altLang="zh-CN" sz="1800" dirty="0" smtClean="0">
                <a:solidFill>
                  <a:srgbClr val="FF0000"/>
                </a:solidFill>
              </a:rPr>
              <a:t>Korea</a:t>
            </a:r>
            <a:endParaRPr lang="zh-CN" altLang="en-US" sz="1800" dirty="0">
              <a:solidFill>
                <a:srgbClr val="FF0000"/>
              </a:solidFill>
            </a:endParaRPr>
          </a:p>
        </p:txBody>
      </p:sp>
      <p:sp>
        <p:nvSpPr>
          <p:cNvPr id="12" name="矩形 11"/>
          <p:cNvSpPr/>
          <p:nvPr/>
        </p:nvSpPr>
        <p:spPr>
          <a:xfrm>
            <a:off x="6300192" y="184572"/>
            <a:ext cx="2808312" cy="2308324"/>
          </a:xfrm>
          <a:prstGeom prst="rect">
            <a:avLst/>
          </a:prstGeom>
        </p:spPr>
        <p:txBody>
          <a:bodyPr wrap="square">
            <a:spAutoFit/>
          </a:bodyPr>
          <a:lstStyle/>
          <a:p>
            <a:pPr>
              <a:lnSpc>
                <a:spcPct val="150000"/>
              </a:lnSpc>
            </a:pPr>
            <a:r>
              <a:rPr lang="en-US" altLang="zh-CN" dirty="0" smtClean="0"/>
              <a:t>MP tree established on variation of C2/C6 region</a:t>
            </a:r>
            <a:endParaRPr lang="zh-CN" altLang="en-US" dirty="0"/>
          </a:p>
        </p:txBody>
      </p:sp>
      <p:sp>
        <p:nvSpPr>
          <p:cNvPr id="2" name="TextBox 1"/>
          <p:cNvSpPr txBox="1"/>
          <p:nvPr/>
        </p:nvSpPr>
        <p:spPr>
          <a:xfrm>
            <a:off x="7092280" y="6413266"/>
            <a:ext cx="2033972" cy="400110"/>
          </a:xfrm>
          <a:prstGeom prst="rect">
            <a:avLst/>
          </a:prstGeom>
          <a:noFill/>
        </p:spPr>
        <p:txBody>
          <a:bodyPr wrap="square" rtlCol="0">
            <a:spAutoFit/>
          </a:bodyPr>
          <a:lstStyle/>
          <a:p>
            <a:r>
              <a:rPr lang="en-US" altLang="zh-CN" sz="2000" dirty="0" err="1" smtClean="0"/>
              <a:t>Bai</a:t>
            </a:r>
            <a:r>
              <a:rPr lang="en-US" altLang="zh-CN" sz="2000" dirty="0" smtClean="0"/>
              <a:t> et al. 2015</a:t>
            </a:r>
            <a:endParaRPr lang="zh-CN" altLang="en-US" sz="2000" dirty="0"/>
          </a:p>
        </p:txBody>
      </p:sp>
      <p:sp>
        <p:nvSpPr>
          <p:cNvPr id="14" name="TextBox 13"/>
          <p:cNvSpPr txBox="1"/>
          <p:nvPr/>
        </p:nvSpPr>
        <p:spPr>
          <a:xfrm>
            <a:off x="6300192" y="3856752"/>
            <a:ext cx="2843808"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2000" dirty="0" smtClean="0">
                <a:solidFill>
                  <a:srgbClr val="FF0000"/>
                </a:solidFill>
              </a:rPr>
              <a:t>These results is preliminary</a:t>
            </a:r>
            <a:r>
              <a:rPr lang="en-US" altLang="zh-CN" sz="2000" dirty="0">
                <a:solidFill>
                  <a:srgbClr val="FF0000"/>
                </a:solidFill>
              </a:rPr>
              <a:t>, </a:t>
            </a:r>
            <a:r>
              <a:rPr lang="en-US" altLang="zh-CN" sz="2000" dirty="0" smtClean="0">
                <a:solidFill>
                  <a:srgbClr val="FF0000"/>
                </a:solidFill>
              </a:rPr>
              <a:t>because C2/C6 </a:t>
            </a:r>
            <a:r>
              <a:rPr lang="en-US" altLang="zh-CN" sz="2000" dirty="0">
                <a:solidFill>
                  <a:srgbClr val="FF0000"/>
                </a:solidFill>
              </a:rPr>
              <a:t>is </a:t>
            </a:r>
            <a:r>
              <a:rPr lang="en-US" altLang="zh-CN" sz="2000" dirty="0" smtClean="0">
                <a:solidFill>
                  <a:srgbClr val="FF0000"/>
                </a:solidFill>
              </a:rPr>
              <a:t>too short.</a:t>
            </a:r>
            <a:endParaRPr lang="en-US" altLang="zh-CN" sz="2000" dirty="0">
              <a:solidFill>
                <a:srgbClr val="FF0000"/>
              </a:solidFill>
            </a:endParaRPr>
          </a:p>
        </p:txBody>
      </p:sp>
      <p:cxnSp>
        <p:nvCxnSpPr>
          <p:cNvPr id="10" name="直接连接符 9"/>
          <p:cNvCxnSpPr/>
          <p:nvPr/>
        </p:nvCxnSpPr>
        <p:spPr bwMode="auto">
          <a:xfrm flipV="1">
            <a:off x="0" y="3140968"/>
            <a:ext cx="5724128" cy="1"/>
          </a:xfrm>
          <a:prstGeom prst="line">
            <a:avLst/>
          </a:prstGeom>
          <a:solidFill>
            <a:schemeClr val="accent1"/>
          </a:solidFill>
          <a:ln w="38100" cap="flat" cmpd="sng" algn="ctr">
            <a:solidFill>
              <a:schemeClr val="accent2"/>
            </a:solidFill>
            <a:prstDash val="dash"/>
            <a:round/>
            <a:headEnd type="none" w="med" len="med"/>
            <a:tailEnd type="none" w="med" len="med"/>
          </a:ln>
          <a:effectLst/>
        </p:spPr>
      </p:cxnSp>
      <p:sp>
        <p:nvSpPr>
          <p:cNvPr id="15" name="TextBox 14"/>
          <p:cNvSpPr txBox="1"/>
          <p:nvPr/>
        </p:nvSpPr>
        <p:spPr>
          <a:xfrm>
            <a:off x="35470" y="12974"/>
            <a:ext cx="553998" cy="3127993"/>
          </a:xfrm>
          <a:prstGeom prst="rect">
            <a:avLst/>
          </a:prstGeom>
          <a:noFill/>
        </p:spPr>
        <p:txBody>
          <a:bodyPr vert="eaVert" wrap="square" rtlCol="0">
            <a:spAutoFit/>
          </a:bodyPr>
          <a:lstStyle/>
          <a:p>
            <a:pPr algn="ctr"/>
            <a:r>
              <a:rPr lang="en-US" altLang="zh-CN" sz="2400" b="1" dirty="0" smtClean="0"/>
              <a:t>OsHV-1 related</a:t>
            </a:r>
            <a:endParaRPr lang="zh-CN" altLang="en-US" sz="2400" b="1" dirty="0"/>
          </a:p>
        </p:txBody>
      </p:sp>
      <p:sp>
        <p:nvSpPr>
          <p:cNvPr id="17" name="TextBox 16"/>
          <p:cNvSpPr txBox="1"/>
          <p:nvPr/>
        </p:nvSpPr>
        <p:spPr>
          <a:xfrm>
            <a:off x="35470" y="3140968"/>
            <a:ext cx="553998" cy="3717031"/>
          </a:xfrm>
          <a:prstGeom prst="rect">
            <a:avLst/>
          </a:prstGeom>
          <a:noFill/>
        </p:spPr>
        <p:txBody>
          <a:bodyPr vert="eaVert" wrap="square" rtlCol="0">
            <a:spAutoFit/>
          </a:bodyPr>
          <a:lstStyle/>
          <a:p>
            <a:pPr algn="ctr"/>
            <a:r>
              <a:rPr lang="en-US" altLang="zh-CN" sz="2400" b="1" dirty="0" smtClean="0">
                <a:solidFill>
                  <a:srgbClr val="FF0000"/>
                </a:solidFill>
              </a:rPr>
              <a:t>OsHV-1µVar</a:t>
            </a:r>
            <a:r>
              <a:rPr lang="zh-CN" altLang="en-US" sz="2400" b="1" dirty="0" smtClean="0">
                <a:solidFill>
                  <a:srgbClr val="FF0000"/>
                </a:solidFill>
              </a:rPr>
              <a:t> </a:t>
            </a:r>
            <a:r>
              <a:rPr lang="en-US" altLang="zh-CN" sz="2400" b="1" dirty="0" smtClean="0">
                <a:solidFill>
                  <a:srgbClr val="FF0000"/>
                </a:solidFill>
              </a:rPr>
              <a:t>related</a:t>
            </a:r>
            <a:endParaRPr lang="zh-CN" altLang="en-US" sz="2400" b="1" dirty="0">
              <a:solidFill>
                <a:srgbClr val="FF0000"/>
              </a:solidFill>
            </a:endParaRPr>
          </a:p>
        </p:txBody>
      </p:sp>
    </p:spTree>
    <p:extLst>
      <p:ext uri="{BB962C8B-B14F-4D97-AF65-F5344CB8AC3E}">
        <p14:creationId xmlns:p14="http://schemas.microsoft.com/office/powerpoint/2010/main" val="1825470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4624"/>
            <a:ext cx="7772400" cy="1143000"/>
          </a:xfrm>
        </p:spPr>
        <p:txBody>
          <a:bodyPr/>
          <a:lstStyle/>
          <a:p>
            <a:r>
              <a:rPr lang="en-US" altLang="zh-CN" dirty="0" smtClean="0"/>
              <a:t>Problems and solutions</a:t>
            </a:r>
            <a:endParaRPr lang="zh-CN" altLang="en-US" dirty="0"/>
          </a:p>
        </p:txBody>
      </p:sp>
      <p:sp>
        <p:nvSpPr>
          <p:cNvPr id="3" name="内容占位符 2"/>
          <p:cNvSpPr>
            <a:spLocks noGrp="1"/>
          </p:cNvSpPr>
          <p:nvPr>
            <p:ph idx="1"/>
          </p:nvPr>
        </p:nvSpPr>
        <p:spPr>
          <a:xfrm>
            <a:off x="395536" y="1268760"/>
            <a:ext cx="8280920" cy="864095"/>
          </a:xfrm>
        </p:spPr>
        <p:txBody>
          <a:bodyPr/>
          <a:lstStyle/>
          <a:p>
            <a:r>
              <a:rPr lang="en-US" altLang="zh-CN" sz="3600" dirty="0" smtClean="0">
                <a:solidFill>
                  <a:srgbClr val="FF0000"/>
                </a:solidFill>
              </a:rPr>
              <a:t>C2/C6 is short in length (700+ </a:t>
            </a:r>
            <a:r>
              <a:rPr lang="en-US" altLang="zh-CN" sz="3600" dirty="0" err="1" smtClean="0">
                <a:solidFill>
                  <a:srgbClr val="FF0000"/>
                </a:solidFill>
              </a:rPr>
              <a:t>bp</a:t>
            </a:r>
            <a:r>
              <a:rPr lang="en-US" altLang="zh-CN" sz="3600" dirty="0" smtClean="0">
                <a:solidFill>
                  <a:srgbClr val="FF0000"/>
                </a:solidFill>
              </a:rPr>
              <a:t>)</a:t>
            </a:r>
          </a:p>
        </p:txBody>
      </p:sp>
      <p:sp>
        <p:nvSpPr>
          <p:cNvPr id="4" name="内容占位符 2"/>
          <p:cNvSpPr txBox="1">
            <a:spLocks/>
          </p:cNvSpPr>
          <p:nvPr/>
        </p:nvSpPr>
        <p:spPr bwMode="auto">
          <a:xfrm>
            <a:off x="689730" y="3659762"/>
            <a:ext cx="2010062"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5000"/>
              </a:lnSpc>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har char="–"/>
              <a:defRPr sz="2800">
                <a:solidFill>
                  <a:schemeClr val="tx1"/>
                </a:solidFill>
                <a:latin typeface="+mn-lt"/>
                <a:ea typeface="+mn-ea"/>
              </a:defRPr>
            </a:lvl2pPr>
            <a:lvl3pPr marL="1143000" indent="-228600" algn="l" rtl="0" eaLnBrk="1" fontAlgn="base" hangingPunct="1">
              <a:lnSpc>
                <a:spcPct val="120000"/>
              </a:lnSpc>
              <a:spcBef>
                <a:spcPct val="20000"/>
              </a:spcBef>
              <a:spcAft>
                <a:spcPct val="0"/>
              </a:spcAft>
              <a:buChar char="•"/>
              <a:defRPr sz="2400">
                <a:solidFill>
                  <a:schemeClr val="tx1"/>
                </a:solidFill>
                <a:latin typeface="+mn-lt"/>
                <a:ea typeface="+mn-ea"/>
              </a:defRPr>
            </a:lvl3pPr>
            <a:lvl4pPr marL="1600200" indent="-228600" algn="l" rtl="0" eaLnBrk="1" fontAlgn="base" hangingPunct="1">
              <a:lnSpc>
                <a:spcPct val="120000"/>
              </a:lnSpc>
              <a:spcBef>
                <a:spcPct val="20000"/>
              </a:spcBef>
              <a:spcAft>
                <a:spcPct val="0"/>
              </a:spcAft>
              <a:buChar char="–"/>
              <a:defRPr sz="2000">
                <a:solidFill>
                  <a:schemeClr val="tx1"/>
                </a:solidFill>
                <a:latin typeface="+mn-lt"/>
                <a:ea typeface="+mn-ea"/>
              </a:defRPr>
            </a:lvl4pPr>
            <a:lvl5pPr marL="2057400" indent="-228600" algn="l" rtl="0" eaLnBrk="1" fontAlgn="base" hangingPunct="1">
              <a:lnSpc>
                <a:spcPct val="120000"/>
              </a:lnSpc>
              <a:spcBef>
                <a:spcPct val="20000"/>
              </a:spcBef>
              <a:spcAft>
                <a:spcPct val="0"/>
              </a:spcAft>
              <a:buChar char="»"/>
              <a:defRPr sz="2000">
                <a:solidFill>
                  <a:schemeClr val="tx1"/>
                </a:solidFill>
                <a:latin typeface="+mn-lt"/>
                <a:ea typeface="+mn-ea"/>
              </a:defRPr>
            </a:lvl5pPr>
            <a:lvl6pPr marL="2514600" indent="-228600" algn="l" rtl="0" eaLnBrk="1" fontAlgn="base" hangingPunct="1">
              <a:lnSpc>
                <a:spcPct val="120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120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120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120000"/>
              </a:lnSpc>
              <a:spcBef>
                <a:spcPct val="20000"/>
              </a:spcBef>
              <a:spcAft>
                <a:spcPct val="0"/>
              </a:spcAft>
              <a:buChar char="»"/>
              <a:defRPr sz="2000">
                <a:solidFill>
                  <a:schemeClr val="tx1"/>
                </a:solidFill>
                <a:latin typeface="+mn-lt"/>
                <a:ea typeface="+mn-ea"/>
              </a:defRPr>
            </a:lvl9pPr>
          </a:lstStyle>
          <a:p>
            <a:pPr marL="0" indent="0">
              <a:buNone/>
            </a:pPr>
            <a:endParaRPr lang="en-US" altLang="zh-CN" dirty="0" smtClean="0"/>
          </a:p>
        </p:txBody>
      </p:sp>
      <p:graphicFrame>
        <p:nvGraphicFramePr>
          <p:cNvPr id="5" name="图示 4"/>
          <p:cNvGraphicFramePr/>
          <p:nvPr>
            <p:extLst>
              <p:ext uri="{D42A27DB-BD31-4B8C-83A1-F6EECF244321}">
                <p14:modId xmlns:p14="http://schemas.microsoft.com/office/powerpoint/2010/main" val="921736234"/>
              </p:ext>
            </p:extLst>
          </p:nvPr>
        </p:nvGraphicFramePr>
        <p:xfrm>
          <a:off x="539552" y="3789040"/>
          <a:ext cx="8136904" cy="2551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图示 5"/>
          <p:cNvGraphicFramePr/>
          <p:nvPr>
            <p:extLst>
              <p:ext uri="{D42A27DB-BD31-4B8C-83A1-F6EECF244321}">
                <p14:modId xmlns:p14="http://schemas.microsoft.com/office/powerpoint/2010/main" val="2007316285"/>
              </p:ext>
            </p:extLst>
          </p:nvPr>
        </p:nvGraphicFramePr>
        <p:xfrm>
          <a:off x="827584" y="2276872"/>
          <a:ext cx="7704856" cy="12388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9145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88913"/>
            <a:ext cx="7772400" cy="935831"/>
          </a:xfrm>
        </p:spPr>
        <p:txBody>
          <a:bodyPr/>
          <a:lstStyle/>
          <a:p>
            <a:r>
              <a:rPr lang="en-US" altLang="zh-CN" sz="3600" dirty="0" smtClean="0"/>
              <a:t>Primer selection and fragmentation</a:t>
            </a:r>
            <a:endParaRPr lang="zh-CN" altLang="en-US" sz="3600" dirty="0"/>
          </a:p>
        </p:txBody>
      </p:sp>
      <p:sp>
        <p:nvSpPr>
          <p:cNvPr id="5" name="矩形 4"/>
          <p:cNvSpPr/>
          <p:nvPr/>
        </p:nvSpPr>
        <p:spPr>
          <a:xfrm>
            <a:off x="467544" y="6292791"/>
            <a:ext cx="4374232" cy="461665"/>
          </a:xfrm>
          <a:prstGeom prst="rect">
            <a:avLst/>
          </a:prstGeom>
        </p:spPr>
        <p:txBody>
          <a:bodyPr wrap="square">
            <a:spAutoFit/>
          </a:bodyPr>
          <a:lstStyle/>
          <a:p>
            <a:r>
              <a:rPr lang="en-US" altLang="zh-CN" dirty="0" err="1"/>
              <a:t>GenoFrag</a:t>
            </a:r>
            <a:r>
              <a:rPr lang="en-US" altLang="zh-CN" sz="1800" dirty="0"/>
              <a:t> (</a:t>
            </a:r>
            <a:r>
              <a:rPr lang="en-US" altLang="zh-CN" sz="1800" dirty="0">
                <a:hlinkClick r:id="rId3" action="ppaction://hlinkfile" tooltip="Ben Zakour, 2004 #3796"/>
              </a:rPr>
              <a:t>Ben </a:t>
            </a:r>
            <a:r>
              <a:rPr lang="en-US" altLang="zh-CN" sz="1800" dirty="0" err="1">
                <a:hlinkClick r:id="rId3" action="ppaction://hlinkfile" tooltip="Ben Zakour, 2004 #3796"/>
              </a:rPr>
              <a:t>Zakour</a:t>
            </a:r>
            <a:r>
              <a:rPr lang="en-US" altLang="zh-CN" sz="1800" dirty="0">
                <a:hlinkClick r:id="rId3" action="ppaction://hlinkfile" tooltip="Ben Zakour, 2004 #3796"/>
              </a:rPr>
              <a:t> et al., 2004</a:t>
            </a:r>
            <a:r>
              <a:rPr lang="en-US" altLang="zh-CN" sz="1800" dirty="0"/>
              <a:t>)</a:t>
            </a:r>
            <a:endParaRPr lang="zh-CN" altLang="en-US" sz="1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429238"/>
            <a:ext cx="3744416" cy="479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组合 11"/>
          <p:cNvGrpSpPr/>
          <p:nvPr/>
        </p:nvGrpSpPr>
        <p:grpSpPr>
          <a:xfrm>
            <a:off x="5004048" y="1580599"/>
            <a:ext cx="3122923" cy="4296673"/>
            <a:chOff x="5798068" y="1580599"/>
            <a:chExt cx="3122923" cy="4296673"/>
          </a:xfrm>
        </p:grpSpPr>
        <p:sp>
          <p:nvSpPr>
            <p:cNvPr id="8" name="TextBox 7"/>
            <p:cNvSpPr txBox="1"/>
            <p:nvPr/>
          </p:nvSpPr>
          <p:spPr>
            <a:xfrm>
              <a:off x="5824647" y="3519073"/>
              <a:ext cx="3096344" cy="461665"/>
            </a:xfrm>
            <a:prstGeom prst="rect">
              <a:avLst/>
            </a:prstGeom>
            <a:noFill/>
          </p:spPr>
          <p:txBody>
            <a:bodyPr wrap="square" rtlCol="0">
              <a:spAutoFit/>
            </a:bodyPr>
            <a:lstStyle/>
            <a:p>
              <a:pPr marL="342900" indent="-342900">
                <a:buFont typeface="Arial" pitchFamily="34" charset="0"/>
                <a:buChar char="•"/>
              </a:pPr>
              <a:r>
                <a:rPr lang="en-US" altLang="zh-CN" dirty="0" smtClean="0"/>
                <a:t>3693 primer pairs </a:t>
              </a:r>
              <a:endParaRPr lang="zh-CN" altLang="en-US" dirty="0"/>
            </a:p>
          </p:txBody>
        </p:sp>
        <p:sp>
          <p:nvSpPr>
            <p:cNvPr id="9" name="下箭头 8"/>
            <p:cNvSpPr/>
            <p:nvPr/>
          </p:nvSpPr>
          <p:spPr bwMode="auto">
            <a:xfrm>
              <a:off x="7174797" y="4077072"/>
              <a:ext cx="396044"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endParaRPr>
            </a:p>
          </p:txBody>
        </p:sp>
        <p:sp>
          <p:nvSpPr>
            <p:cNvPr id="13" name="TextBox 12"/>
            <p:cNvSpPr txBox="1"/>
            <p:nvPr/>
          </p:nvSpPr>
          <p:spPr>
            <a:xfrm>
              <a:off x="5798068" y="1580599"/>
              <a:ext cx="3096344" cy="1200329"/>
            </a:xfrm>
            <a:prstGeom prst="rect">
              <a:avLst/>
            </a:prstGeom>
            <a:noFill/>
          </p:spPr>
          <p:txBody>
            <a:bodyPr wrap="square" rtlCol="0">
              <a:spAutoFit/>
            </a:bodyPr>
            <a:lstStyle/>
            <a:p>
              <a:pPr marL="342900" indent="-342900">
                <a:buFont typeface="Arial" pitchFamily="34" charset="0"/>
                <a:buChar char="•"/>
              </a:pPr>
              <a:r>
                <a:rPr lang="en-US" altLang="zh-CN" dirty="0" smtClean="0"/>
                <a:t>25 </a:t>
              </a:r>
              <a:r>
                <a:rPr lang="en-US" altLang="zh-CN" dirty="0" err="1" smtClean="0"/>
                <a:t>bp</a:t>
              </a:r>
              <a:r>
                <a:rPr lang="en-US" altLang="zh-CN" dirty="0" smtClean="0"/>
                <a:t> in </a:t>
              </a:r>
              <a:r>
                <a:rPr lang="en-US" altLang="zh-CN" dirty="0" err="1" smtClean="0"/>
                <a:t>legnth</a:t>
              </a:r>
              <a:endParaRPr lang="en-US" altLang="zh-CN" dirty="0" smtClean="0"/>
            </a:p>
            <a:p>
              <a:pPr marL="342900" indent="-342900">
                <a:buFont typeface="Arial" pitchFamily="34" charset="0"/>
                <a:buChar char="•"/>
              </a:pPr>
              <a:r>
                <a:rPr lang="en-US" altLang="zh-CN" dirty="0" smtClean="0"/>
                <a:t>12% GC content</a:t>
              </a:r>
            </a:p>
            <a:p>
              <a:pPr marL="342900" indent="-342900">
                <a:buFont typeface="Arial" pitchFamily="34" charset="0"/>
                <a:buChar char="•"/>
              </a:pPr>
              <a:r>
                <a:rPr lang="en-US" altLang="zh-CN" dirty="0" smtClean="0"/>
                <a:t>……</a:t>
              </a:r>
              <a:endParaRPr lang="zh-CN" altLang="en-US" dirty="0"/>
            </a:p>
          </p:txBody>
        </p:sp>
        <p:sp>
          <p:nvSpPr>
            <p:cNvPr id="15" name="下箭头 14"/>
            <p:cNvSpPr/>
            <p:nvPr/>
          </p:nvSpPr>
          <p:spPr bwMode="auto">
            <a:xfrm>
              <a:off x="7174797" y="2780928"/>
              <a:ext cx="396044"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endParaRPr>
            </a:p>
          </p:txBody>
        </p:sp>
        <p:sp>
          <p:nvSpPr>
            <p:cNvPr id="16" name="TextBox 15"/>
            <p:cNvSpPr txBox="1"/>
            <p:nvPr/>
          </p:nvSpPr>
          <p:spPr>
            <a:xfrm>
              <a:off x="5824647" y="4676943"/>
              <a:ext cx="3096344" cy="1200329"/>
            </a:xfrm>
            <a:prstGeom prst="rect">
              <a:avLst/>
            </a:prstGeom>
            <a:noFill/>
          </p:spPr>
          <p:txBody>
            <a:bodyPr wrap="square" rtlCol="0">
              <a:spAutoFit/>
            </a:bodyPr>
            <a:lstStyle/>
            <a:p>
              <a:pPr marL="342900" indent="-342900">
                <a:buFont typeface="Arial" pitchFamily="34" charset="0"/>
                <a:buChar char="•"/>
              </a:pPr>
              <a:r>
                <a:rPr lang="en-US" altLang="zh-CN" dirty="0"/>
                <a:t>9-11 KB in </a:t>
              </a:r>
              <a:r>
                <a:rPr lang="en-US" altLang="zh-CN" dirty="0" smtClean="0"/>
                <a:t>length</a:t>
              </a:r>
            </a:p>
            <a:p>
              <a:pPr marL="342900" indent="-342900">
                <a:buFont typeface="Arial" pitchFamily="34" charset="0"/>
                <a:buChar char="•"/>
              </a:pPr>
              <a:r>
                <a:rPr lang="en-US" altLang="zh-CN" dirty="0" smtClean="0"/>
                <a:t>0.5-1.5 KB overlap</a:t>
              </a:r>
              <a:endParaRPr lang="en-US" altLang="zh-CN" dirty="0"/>
            </a:p>
            <a:p>
              <a:pPr marL="342900" indent="-342900">
                <a:buFont typeface="Arial" pitchFamily="34" charset="0"/>
                <a:buChar char="•"/>
              </a:pPr>
              <a:r>
                <a:rPr lang="en-US" altLang="zh-CN" dirty="0" smtClean="0"/>
                <a:t>……</a:t>
              </a:r>
              <a:endParaRPr lang="zh-CN" altLang="en-US" dirty="0"/>
            </a:p>
          </p:txBody>
        </p:sp>
      </p:grpSp>
    </p:spTree>
    <p:extLst>
      <p:ext uri="{BB962C8B-B14F-4D97-AF65-F5344CB8AC3E}">
        <p14:creationId xmlns:p14="http://schemas.microsoft.com/office/powerpoint/2010/main" val="401554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44016"/>
            <a:ext cx="8280920" cy="980728"/>
          </a:xfrm>
        </p:spPr>
        <p:txBody>
          <a:bodyPr/>
          <a:lstStyle/>
          <a:p>
            <a:r>
              <a:rPr lang="en-US" altLang="zh-CN" sz="3600" dirty="0" smtClean="0"/>
              <a:t>Genomic distribution of primer pairs</a:t>
            </a:r>
            <a:endParaRPr lang="zh-CN" altLang="en-US" sz="3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6752"/>
            <a:ext cx="8064896" cy="437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02734" y="5805264"/>
            <a:ext cx="8517738" cy="892552"/>
          </a:xfrm>
          <a:prstGeom prst="rect">
            <a:avLst/>
          </a:prstGeom>
        </p:spPr>
        <p:txBody>
          <a:bodyPr wrap="square">
            <a:spAutoFit/>
          </a:bodyPr>
          <a:lstStyle/>
          <a:p>
            <a:pPr>
              <a:lnSpc>
                <a:spcPct val="130000"/>
              </a:lnSpc>
            </a:pPr>
            <a:r>
              <a:rPr lang="en-US" altLang="zh-CN" sz="2000" dirty="0" smtClean="0"/>
              <a:t>If the automatically selected primers does not work in some samples, new primers were manually selected from primer bank around them. </a:t>
            </a:r>
            <a:endParaRPr lang="zh-CN" altLang="en-US" sz="2000" dirty="0"/>
          </a:p>
        </p:txBody>
      </p:sp>
    </p:spTree>
    <p:extLst>
      <p:ext uri="{BB962C8B-B14F-4D97-AF65-F5344CB8AC3E}">
        <p14:creationId xmlns:p14="http://schemas.microsoft.com/office/powerpoint/2010/main" val="3629892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4624"/>
            <a:ext cx="7772400" cy="720080"/>
          </a:xfrm>
        </p:spPr>
        <p:txBody>
          <a:bodyPr/>
          <a:lstStyle/>
          <a:p>
            <a:r>
              <a:rPr lang="en-US" altLang="zh-CN" sz="3600" dirty="0" smtClean="0"/>
              <a:t>Summary of 10 selected samples</a:t>
            </a:r>
            <a:endParaRPr lang="zh-CN" altLang="en-US" sz="3600" dirty="0"/>
          </a:p>
        </p:txBody>
      </p:sp>
      <p:sp>
        <p:nvSpPr>
          <p:cNvPr id="5" name="TextBox 4"/>
          <p:cNvSpPr txBox="1"/>
          <p:nvPr/>
        </p:nvSpPr>
        <p:spPr>
          <a:xfrm>
            <a:off x="827584" y="6207695"/>
            <a:ext cx="7920880" cy="461665"/>
          </a:xfrm>
          <a:prstGeom prst="rect">
            <a:avLst/>
          </a:prstGeom>
          <a:noFill/>
        </p:spPr>
        <p:txBody>
          <a:bodyPr wrap="square" rtlCol="0">
            <a:spAutoFit/>
          </a:bodyPr>
          <a:lstStyle/>
          <a:p>
            <a:r>
              <a:rPr lang="en-US" altLang="zh-CN" dirty="0" smtClean="0"/>
              <a:t>Items printed in red were successfully amplified</a:t>
            </a:r>
            <a:endParaRPr lang="zh-CN"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482" y="818405"/>
            <a:ext cx="7691950" cy="531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655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Long-rang PCR of OsHV-1</a:t>
            </a:r>
            <a:endParaRPr lang="zh-CN" altLang="en-US" dirty="0"/>
          </a:p>
        </p:txBody>
      </p:sp>
      <p:pic>
        <p:nvPicPr>
          <p:cNvPr id="1028" name="Picture 4" descr="C:\Users\BaiCM\Documents\Fig1 Agarose gel.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72816"/>
            <a:ext cx="2664296" cy="4316218"/>
          </a:xfrm>
          <a:prstGeom prst="rect">
            <a:avLst/>
          </a:prstGeom>
          <a:noFill/>
          <a:extLst>
            <a:ext uri="{909E8E84-426E-40DD-AFC4-6F175D3DCCD1}">
              <a14:hiddenFill xmlns:a14="http://schemas.microsoft.com/office/drawing/2010/main">
                <a:solidFill>
                  <a:srgbClr val="FFFFFF"/>
                </a:solidFill>
              </a14:hiddenFill>
            </a:ext>
          </a:extLst>
        </p:spPr>
      </p:pic>
      <p:sp>
        <p:nvSpPr>
          <p:cNvPr id="4" name="内容占位符 3"/>
          <p:cNvSpPr>
            <a:spLocks noGrp="1"/>
          </p:cNvSpPr>
          <p:nvPr>
            <p:ph idx="1"/>
          </p:nvPr>
        </p:nvSpPr>
        <p:spPr>
          <a:xfrm>
            <a:off x="4283968" y="1557337"/>
            <a:ext cx="4320480" cy="1223591"/>
          </a:xfrm>
        </p:spPr>
        <p:txBody>
          <a:bodyPr/>
          <a:lstStyle/>
          <a:p>
            <a:r>
              <a:rPr lang="en-US" altLang="zh-CN" sz="2800" dirty="0" smtClean="0"/>
              <a:t>Purification of each PCR product</a:t>
            </a:r>
          </a:p>
        </p:txBody>
      </p:sp>
      <p:sp>
        <p:nvSpPr>
          <p:cNvPr id="3" name="下箭头 2"/>
          <p:cNvSpPr/>
          <p:nvPr/>
        </p:nvSpPr>
        <p:spPr bwMode="auto">
          <a:xfrm>
            <a:off x="6156176" y="4712569"/>
            <a:ext cx="432048"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endParaRPr>
          </a:p>
        </p:txBody>
      </p:sp>
      <p:sp>
        <p:nvSpPr>
          <p:cNvPr id="6" name="内容占位符 3"/>
          <p:cNvSpPr txBox="1">
            <a:spLocks/>
          </p:cNvSpPr>
          <p:nvPr/>
        </p:nvSpPr>
        <p:spPr bwMode="auto">
          <a:xfrm>
            <a:off x="4211960" y="3433041"/>
            <a:ext cx="4320480" cy="1223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5000"/>
              </a:lnSpc>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har char="–"/>
              <a:defRPr sz="2800">
                <a:solidFill>
                  <a:schemeClr val="tx1"/>
                </a:solidFill>
                <a:latin typeface="+mn-lt"/>
                <a:ea typeface="+mn-ea"/>
              </a:defRPr>
            </a:lvl2pPr>
            <a:lvl3pPr marL="1143000" indent="-228600" algn="l" rtl="0" eaLnBrk="1" fontAlgn="base" hangingPunct="1">
              <a:lnSpc>
                <a:spcPct val="120000"/>
              </a:lnSpc>
              <a:spcBef>
                <a:spcPct val="20000"/>
              </a:spcBef>
              <a:spcAft>
                <a:spcPct val="0"/>
              </a:spcAft>
              <a:buChar char="•"/>
              <a:defRPr sz="2400">
                <a:solidFill>
                  <a:schemeClr val="tx1"/>
                </a:solidFill>
                <a:latin typeface="+mn-lt"/>
                <a:ea typeface="+mn-ea"/>
              </a:defRPr>
            </a:lvl3pPr>
            <a:lvl4pPr marL="1600200" indent="-228600" algn="l" rtl="0" eaLnBrk="1" fontAlgn="base" hangingPunct="1">
              <a:lnSpc>
                <a:spcPct val="120000"/>
              </a:lnSpc>
              <a:spcBef>
                <a:spcPct val="20000"/>
              </a:spcBef>
              <a:spcAft>
                <a:spcPct val="0"/>
              </a:spcAft>
              <a:buChar char="–"/>
              <a:defRPr sz="2000">
                <a:solidFill>
                  <a:schemeClr val="tx1"/>
                </a:solidFill>
                <a:latin typeface="+mn-lt"/>
                <a:ea typeface="+mn-ea"/>
              </a:defRPr>
            </a:lvl4pPr>
            <a:lvl5pPr marL="2057400" indent="-228600" algn="l" rtl="0" eaLnBrk="1" fontAlgn="base" hangingPunct="1">
              <a:lnSpc>
                <a:spcPct val="120000"/>
              </a:lnSpc>
              <a:spcBef>
                <a:spcPct val="20000"/>
              </a:spcBef>
              <a:spcAft>
                <a:spcPct val="0"/>
              </a:spcAft>
              <a:buChar char="»"/>
              <a:defRPr sz="2000">
                <a:solidFill>
                  <a:schemeClr val="tx1"/>
                </a:solidFill>
                <a:latin typeface="+mn-lt"/>
                <a:ea typeface="+mn-ea"/>
              </a:defRPr>
            </a:lvl5pPr>
            <a:lvl6pPr marL="2514600" indent="-228600" algn="l" rtl="0" eaLnBrk="1" fontAlgn="base" hangingPunct="1">
              <a:lnSpc>
                <a:spcPct val="120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120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120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120000"/>
              </a:lnSpc>
              <a:spcBef>
                <a:spcPct val="20000"/>
              </a:spcBef>
              <a:spcAft>
                <a:spcPct val="0"/>
              </a:spcAft>
              <a:buChar char="»"/>
              <a:defRPr sz="2000">
                <a:solidFill>
                  <a:schemeClr val="tx1"/>
                </a:solidFill>
                <a:latin typeface="+mn-lt"/>
                <a:ea typeface="+mn-ea"/>
              </a:defRPr>
            </a:lvl9pPr>
          </a:lstStyle>
          <a:p>
            <a:r>
              <a:rPr lang="en-US" altLang="zh-CN" sz="2800" dirty="0" smtClean="0"/>
              <a:t>Quantification of each PCR product</a:t>
            </a:r>
          </a:p>
        </p:txBody>
      </p:sp>
      <p:sp>
        <p:nvSpPr>
          <p:cNvPr id="7" name="下箭头 6"/>
          <p:cNvSpPr/>
          <p:nvPr/>
        </p:nvSpPr>
        <p:spPr bwMode="auto">
          <a:xfrm>
            <a:off x="6156176" y="2982832"/>
            <a:ext cx="432048"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endParaRPr>
          </a:p>
        </p:txBody>
      </p:sp>
      <p:sp>
        <p:nvSpPr>
          <p:cNvPr id="8" name="内容占位符 3"/>
          <p:cNvSpPr txBox="1">
            <a:spLocks/>
          </p:cNvSpPr>
          <p:nvPr/>
        </p:nvSpPr>
        <p:spPr bwMode="auto">
          <a:xfrm>
            <a:off x="4243597" y="5329319"/>
            <a:ext cx="4320480" cy="1223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5000"/>
              </a:lnSpc>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har char="–"/>
              <a:defRPr sz="2800">
                <a:solidFill>
                  <a:schemeClr val="tx1"/>
                </a:solidFill>
                <a:latin typeface="+mn-lt"/>
                <a:ea typeface="+mn-ea"/>
              </a:defRPr>
            </a:lvl2pPr>
            <a:lvl3pPr marL="1143000" indent="-228600" algn="l" rtl="0" eaLnBrk="1" fontAlgn="base" hangingPunct="1">
              <a:lnSpc>
                <a:spcPct val="120000"/>
              </a:lnSpc>
              <a:spcBef>
                <a:spcPct val="20000"/>
              </a:spcBef>
              <a:spcAft>
                <a:spcPct val="0"/>
              </a:spcAft>
              <a:buChar char="•"/>
              <a:defRPr sz="2400">
                <a:solidFill>
                  <a:schemeClr val="tx1"/>
                </a:solidFill>
                <a:latin typeface="+mn-lt"/>
                <a:ea typeface="+mn-ea"/>
              </a:defRPr>
            </a:lvl3pPr>
            <a:lvl4pPr marL="1600200" indent="-228600" algn="l" rtl="0" eaLnBrk="1" fontAlgn="base" hangingPunct="1">
              <a:lnSpc>
                <a:spcPct val="120000"/>
              </a:lnSpc>
              <a:spcBef>
                <a:spcPct val="20000"/>
              </a:spcBef>
              <a:spcAft>
                <a:spcPct val="0"/>
              </a:spcAft>
              <a:buChar char="–"/>
              <a:defRPr sz="2000">
                <a:solidFill>
                  <a:schemeClr val="tx1"/>
                </a:solidFill>
                <a:latin typeface="+mn-lt"/>
                <a:ea typeface="+mn-ea"/>
              </a:defRPr>
            </a:lvl4pPr>
            <a:lvl5pPr marL="2057400" indent="-228600" algn="l" rtl="0" eaLnBrk="1" fontAlgn="base" hangingPunct="1">
              <a:lnSpc>
                <a:spcPct val="120000"/>
              </a:lnSpc>
              <a:spcBef>
                <a:spcPct val="20000"/>
              </a:spcBef>
              <a:spcAft>
                <a:spcPct val="0"/>
              </a:spcAft>
              <a:buChar char="»"/>
              <a:defRPr sz="2000">
                <a:solidFill>
                  <a:schemeClr val="tx1"/>
                </a:solidFill>
                <a:latin typeface="+mn-lt"/>
                <a:ea typeface="+mn-ea"/>
              </a:defRPr>
            </a:lvl5pPr>
            <a:lvl6pPr marL="2514600" indent="-228600" algn="l" rtl="0" eaLnBrk="1" fontAlgn="base" hangingPunct="1">
              <a:lnSpc>
                <a:spcPct val="120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120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120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120000"/>
              </a:lnSpc>
              <a:spcBef>
                <a:spcPct val="20000"/>
              </a:spcBef>
              <a:spcAft>
                <a:spcPct val="0"/>
              </a:spcAft>
              <a:buChar char="»"/>
              <a:defRPr sz="2000">
                <a:solidFill>
                  <a:schemeClr val="tx1"/>
                </a:solidFill>
                <a:latin typeface="+mn-lt"/>
                <a:ea typeface="+mn-ea"/>
              </a:defRPr>
            </a:lvl9pPr>
          </a:lstStyle>
          <a:p>
            <a:r>
              <a:rPr lang="en-US" altLang="zh-CN" sz="2800" dirty="0"/>
              <a:t>Mixed in equimolecular proportions</a:t>
            </a:r>
            <a:endParaRPr lang="en-US" altLang="zh-CN" sz="2800" dirty="0" smtClean="0"/>
          </a:p>
        </p:txBody>
      </p:sp>
    </p:spTree>
    <p:extLst>
      <p:ext uri="{BB962C8B-B14F-4D97-AF65-F5344CB8AC3E}">
        <p14:creationId xmlns:p14="http://schemas.microsoft.com/office/powerpoint/2010/main" val="2393052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smtClean="0"/>
              <a:t>Summary of HTS results</a:t>
            </a:r>
            <a:endParaRPr lang="zh-CN" altLang="en-US" sz="4000" dirty="0"/>
          </a:p>
        </p:txBody>
      </p:sp>
      <p:pic>
        <p:nvPicPr>
          <p:cNvPr id="4" name="table"/>
          <p:cNvPicPr>
            <a:picLocks noGrp="1" noChangeAspect="1"/>
          </p:cNvPicPr>
          <p:nvPr>
            <p:ph idx="1"/>
          </p:nvPr>
        </p:nvPicPr>
        <p:blipFill>
          <a:blip r:embed="rId3"/>
          <a:stretch>
            <a:fillRect/>
          </a:stretch>
        </p:blipFill>
        <p:spPr>
          <a:xfrm>
            <a:off x="683568" y="1484784"/>
            <a:ext cx="7772400" cy="3681015"/>
          </a:xfrm>
          <a:prstGeom prst="rect">
            <a:avLst/>
          </a:prstGeom>
        </p:spPr>
      </p:pic>
      <p:sp>
        <p:nvSpPr>
          <p:cNvPr id="5" name="内容占位符 2"/>
          <p:cNvSpPr txBox="1">
            <a:spLocks/>
          </p:cNvSpPr>
          <p:nvPr/>
        </p:nvSpPr>
        <p:spPr bwMode="auto">
          <a:xfrm>
            <a:off x="683568" y="5373216"/>
            <a:ext cx="7776864"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5000"/>
              </a:lnSpc>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har char="–"/>
              <a:defRPr sz="2800">
                <a:solidFill>
                  <a:schemeClr val="tx1"/>
                </a:solidFill>
                <a:latin typeface="+mn-lt"/>
                <a:ea typeface="+mn-ea"/>
              </a:defRPr>
            </a:lvl2pPr>
            <a:lvl3pPr marL="1143000" indent="-228600" algn="l" rtl="0" eaLnBrk="1" fontAlgn="base" hangingPunct="1">
              <a:lnSpc>
                <a:spcPct val="120000"/>
              </a:lnSpc>
              <a:spcBef>
                <a:spcPct val="20000"/>
              </a:spcBef>
              <a:spcAft>
                <a:spcPct val="0"/>
              </a:spcAft>
              <a:buChar char="•"/>
              <a:defRPr sz="2400">
                <a:solidFill>
                  <a:schemeClr val="tx1"/>
                </a:solidFill>
                <a:latin typeface="+mn-lt"/>
                <a:ea typeface="+mn-ea"/>
              </a:defRPr>
            </a:lvl3pPr>
            <a:lvl4pPr marL="1600200" indent="-228600" algn="l" rtl="0" eaLnBrk="1" fontAlgn="base" hangingPunct="1">
              <a:lnSpc>
                <a:spcPct val="120000"/>
              </a:lnSpc>
              <a:spcBef>
                <a:spcPct val="20000"/>
              </a:spcBef>
              <a:spcAft>
                <a:spcPct val="0"/>
              </a:spcAft>
              <a:buChar char="–"/>
              <a:defRPr sz="2000">
                <a:solidFill>
                  <a:schemeClr val="tx1"/>
                </a:solidFill>
                <a:latin typeface="+mn-lt"/>
                <a:ea typeface="+mn-ea"/>
              </a:defRPr>
            </a:lvl4pPr>
            <a:lvl5pPr marL="2057400" indent="-228600" algn="l" rtl="0" eaLnBrk="1" fontAlgn="base" hangingPunct="1">
              <a:lnSpc>
                <a:spcPct val="120000"/>
              </a:lnSpc>
              <a:spcBef>
                <a:spcPct val="20000"/>
              </a:spcBef>
              <a:spcAft>
                <a:spcPct val="0"/>
              </a:spcAft>
              <a:buChar char="»"/>
              <a:defRPr sz="2000">
                <a:solidFill>
                  <a:schemeClr val="tx1"/>
                </a:solidFill>
                <a:latin typeface="+mn-lt"/>
                <a:ea typeface="+mn-ea"/>
              </a:defRPr>
            </a:lvl5pPr>
            <a:lvl6pPr marL="2514600" indent="-228600" algn="l" rtl="0" eaLnBrk="1" fontAlgn="base" hangingPunct="1">
              <a:lnSpc>
                <a:spcPct val="120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120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120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120000"/>
              </a:lnSpc>
              <a:spcBef>
                <a:spcPct val="20000"/>
              </a:spcBef>
              <a:spcAft>
                <a:spcPct val="0"/>
              </a:spcAft>
              <a:buChar char="»"/>
              <a:defRPr sz="2000">
                <a:solidFill>
                  <a:schemeClr val="tx1"/>
                </a:solidFill>
                <a:latin typeface="+mn-lt"/>
                <a:ea typeface="+mn-ea"/>
              </a:defRPr>
            </a:lvl9pPr>
          </a:lstStyle>
          <a:p>
            <a:pPr>
              <a:lnSpc>
                <a:spcPct val="150000"/>
              </a:lnSpc>
            </a:pPr>
            <a:r>
              <a:rPr lang="en-US" altLang="zh-CN" sz="2400" dirty="0" smtClean="0"/>
              <a:t>Two scaffolds were recovered from </a:t>
            </a:r>
            <a:r>
              <a:rPr lang="en-US" altLang="zh-CN" sz="2400" dirty="0" err="1" smtClean="0"/>
              <a:t>PacBio</a:t>
            </a:r>
            <a:r>
              <a:rPr lang="en-US" altLang="zh-CN" sz="2400" dirty="0" smtClean="0"/>
              <a:t> reads compared to 9 - 68 scaffolds from </a:t>
            </a:r>
            <a:r>
              <a:rPr lang="en-US" altLang="zh-CN" sz="2400" dirty="0" err="1" smtClean="0"/>
              <a:t>Illumina</a:t>
            </a:r>
            <a:r>
              <a:rPr lang="en-US" altLang="zh-CN" sz="2400" dirty="0" smtClean="0"/>
              <a:t> reads.</a:t>
            </a:r>
            <a:endParaRPr lang="zh-CN" altLang="en-US" sz="2400" dirty="0"/>
          </a:p>
        </p:txBody>
      </p:sp>
      <p:sp>
        <p:nvSpPr>
          <p:cNvPr id="3" name="矩形 2"/>
          <p:cNvSpPr/>
          <p:nvPr/>
        </p:nvSpPr>
        <p:spPr bwMode="auto">
          <a:xfrm>
            <a:off x="683568" y="2219854"/>
            <a:ext cx="7776864" cy="84910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endParaRPr>
          </a:p>
        </p:txBody>
      </p:sp>
    </p:spTree>
    <p:extLst>
      <p:ext uri="{BB962C8B-B14F-4D97-AF65-F5344CB8AC3E}">
        <p14:creationId xmlns:p14="http://schemas.microsoft.com/office/powerpoint/2010/main" val="4206952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8784976" cy="1268760"/>
          </a:xfrm>
        </p:spPr>
        <p:txBody>
          <a:bodyPr/>
          <a:lstStyle/>
          <a:p>
            <a:r>
              <a:rPr lang="en-US" altLang="zh-CN" dirty="0"/>
              <a:t>Coverage </a:t>
            </a:r>
            <a:r>
              <a:rPr lang="en-US" altLang="zh-CN" dirty="0" smtClean="0"/>
              <a:t>across </a:t>
            </a:r>
            <a:r>
              <a:rPr lang="en-US" altLang="zh-CN" dirty="0"/>
              <a:t>the </a:t>
            </a:r>
            <a:r>
              <a:rPr lang="en-US" altLang="zh-CN" dirty="0" smtClean="0"/>
              <a:t>genomes </a:t>
            </a:r>
            <a:endParaRPr lang="zh-CN" altLang="en-US" dirty="0"/>
          </a:p>
        </p:txBody>
      </p:sp>
      <p:pic>
        <p:nvPicPr>
          <p:cNvPr id="2051" name="Picture 3" descr="D:\Publications\Long range PCR\Virology\Fig.2 depth_GC_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53365"/>
            <a:ext cx="8352927" cy="2916819"/>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395537" y="4725143"/>
            <a:ext cx="8352926" cy="1440705"/>
          </a:xfrm>
        </p:spPr>
        <p:txBody>
          <a:bodyPr/>
          <a:lstStyle/>
          <a:p>
            <a:pPr marL="0" indent="0">
              <a:buNone/>
            </a:pPr>
            <a:r>
              <a:rPr lang="en-US" altLang="zh-CN" sz="2800" dirty="0" smtClean="0"/>
              <a:t>The overall coverage is unbiased </a:t>
            </a:r>
            <a:r>
              <a:rPr lang="en-US" altLang="zh-CN" sz="2800" dirty="0"/>
              <a:t>and </a:t>
            </a:r>
            <a:r>
              <a:rPr lang="en-US" altLang="zh-CN" sz="2800" dirty="0" smtClean="0"/>
              <a:t>satisfying, except for the </a:t>
            </a:r>
            <a:r>
              <a:rPr lang="en-US" altLang="zh-CN" sz="2800" dirty="0"/>
              <a:t>terminal repeat </a:t>
            </a:r>
            <a:r>
              <a:rPr lang="en-US" altLang="zh-CN" sz="2800" dirty="0" smtClean="0"/>
              <a:t>regions and some PCR products, especially GF 16.</a:t>
            </a:r>
            <a:endParaRPr lang="zh-CN" altLang="en-US" sz="2800" dirty="0"/>
          </a:p>
        </p:txBody>
      </p:sp>
      <p:sp>
        <p:nvSpPr>
          <p:cNvPr id="6" name="矩形 5"/>
          <p:cNvSpPr/>
          <p:nvPr/>
        </p:nvSpPr>
        <p:spPr bwMode="auto">
          <a:xfrm>
            <a:off x="6312765" y="2132856"/>
            <a:ext cx="248092" cy="2337328"/>
          </a:xfrm>
          <a:prstGeom prst="rect">
            <a:avLst/>
          </a:prstGeom>
          <a:noFill/>
          <a:ln w="508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Comic Sans MS" pitchFamily="66" charset="0"/>
              <a:ea typeface="ＭＳ Ｐゴシック" pitchFamily="34" charset="-128"/>
            </a:endParaRPr>
          </a:p>
        </p:txBody>
      </p:sp>
      <p:sp>
        <p:nvSpPr>
          <p:cNvPr id="7" name="矩形 6"/>
          <p:cNvSpPr/>
          <p:nvPr/>
        </p:nvSpPr>
        <p:spPr bwMode="auto">
          <a:xfrm>
            <a:off x="7524328" y="2132856"/>
            <a:ext cx="1184196" cy="2337328"/>
          </a:xfrm>
          <a:prstGeom prst="rect">
            <a:avLst/>
          </a:prstGeom>
          <a:noFill/>
          <a:ln w="508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Comic Sans MS" pitchFamily="66" charset="0"/>
              <a:ea typeface="ＭＳ Ｐゴシック" pitchFamily="34" charset="-128"/>
            </a:endParaRPr>
          </a:p>
        </p:txBody>
      </p:sp>
    </p:spTree>
    <p:extLst>
      <p:ext uri="{BB962C8B-B14F-4D97-AF65-F5344CB8AC3E}">
        <p14:creationId xmlns:p14="http://schemas.microsoft.com/office/powerpoint/2010/main" val="49875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88913"/>
            <a:ext cx="7772400" cy="791815"/>
          </a:xfrm>
        </p:spPr>
        <p:txBody>
          <a:bodyPr/>
          <a:lstStyle/>
          <a:p>
            <a:r>
              <a:rPr lang="en-US" altLang="zh-CN" sz="3600" dirty="0" smtClean="0"/>
              <a:t>Unexpected problems with GF16</a:t>
            </a:r>
            <a:endParaRPr lang="zh-CN" altLang="en-US" sz="3600" dirty="0"/>
          </a:p>
        </p:txBody>
      </p:sp>
      <p:sp>
        <p:nvSpPr>
          <p:cNvPr id="3" name="内容占位符 2"/>
          <p:cNvSpPr>
            <a:spLocks noGrp="1"/>
          </p:cNvSpPr>
          <p:nvPr>
            <p:ph idx="1"/>
          </p:nvPr>
        </p:nvSpPr>
        <p:spPr>
          <a:xfrm>
            <a:off x="685800" y="1196752"/>
            <a:ext cx="7772400" cy="4969097"/>
          </a:xfrm>
        </p:spPr>
        <p:txBody>
          <a:bodyPr/>
          <a:lstStyle/>
          <a:p>
            <a:r>
              <a:rPr lang="en-US" altLang="zh-CN" dirty="0" smtClean="0"/>
              <a:t>GF16 is located in the UL region</a:t>
            </a:r>
          </a:p>
          <a:p>
            <a:endParaRPr lang="en-US" altLang="zh-CN" dirty="0"/>
          </a:p>
          <a:p>
            <a:endParaRPr lang="en-US" altLang="zh-CN" dirty="0" smtClean="0"/>
          </a:p>
          <a:p>
            <a:endParaRPr lang="en-US" altLang="zh-CN" dirty="0"/>
          </a:p>
          <a:p>
            <a:r>
              <a:rPr lang="en-US" altLang="zh-CN" dirty="0" smtClean="0"/>
              <a:t>When one of the failed samples was amplified </a:t>
            </a:r>
            <a:r>
              <a:rPr lang="en-US" altLang="zh-CN" dirty="0"/>
              <a:t>with </a:t>
            </a:r>
            <a:r>
              <a:rPr lang="en-US" altLang="zh-CN" dirty="0" smtClean="0"/>
              <a:t>GF16-1F/R, sequence reads could be obtained</a:t>
            </a:r>
            <a:r>
              <a:rPr lang="en-US" altLang="zh-CN" dirty="0"/>
              <a:t>.</a:t>
            </a:r>
            <a:endParaRPr lang="en-US" altLang="zh-CN" dirty="0" smtClean="0"/>
          </a:p>
        </p:txBody>
      </p:sp>
      <p:graphicFrame>
        <p:nvGraphicFramePr>
          <p:cNvPr id="4" name="表格 3"/>
          <p:cNvGraphicFramePr>
            <a:graphicFrameLocks noGrp="1"/>
          </p:cNvGraphicFramePr>
          <p:nvPr>
            <p:extLst>
              <p:ext uri="{D42A27DB-BD31-4B8C-83A1-F6EECF244321}">
                <p14:modId xmlns:p14="http://schemas.microsoft.com/office/powerpoint/2010/main" val="1471163479"/>
              </p:ext>
            </p:extLst>
          </p:nvPr>
        </p:nvGraphicFramePr>
        <p:xfrm>
          <a:off x="755576" y="2060848"/>
          <a:ext cx="7776864" cy="1728192"/>
        </p:xfrm>
        <a:graphic>
          <a:graphicData uri="http://schemas.openxmlformats.org/drawingml/2006/table">
            <a:tbl>
              <a:tblPr firstRow="1" bandRow="1">
                <a:tableStyleId>{5C22544A-7EE6-4342-B048-85BDC9FD1C3A}</a:tableStyleId>
              </a:tblPr>
              <a:tblGrid>
                <a:gridCol w="1728192"/>
                <a:gridCol w="2448272"/>
                <a:gridCol w="2016224"/>
                <a:gridCol w="1584176"/>
              </a:tblGrid>
              <a:tr h="576064">
                <a:tc>
                  <a:txBody>
                    <a:bodyPr/>
                    <a:lstStyle/>
                    <a:p>
                      <a:pPr algn="ctr"/>
                      <a:r>
                        <a:rPr lang="en-US" altLang="zh-CN" sz="2200" dirty="0" smtClean="0"/>
                        <a:t>Primers</a:t>
                      </a:r>
                      <a:endParaRPr lang="zh-CN" altLang="en-US" sz="2200" dirty="0"/>
                    </a:p>
                  </a:txBody>
                  <a:tcPr>
                    <a:solidFill>
                      <a:srgbClr val="00B0F0"/>
                    </a:solidFill>
                  </a:tcPr>
                </a:tc>
                <a:tc>
                  <a:txBody>
                    <a:bodyPr/>
                    <a:lstStyle/>
                    <a:p>
                      <a:pPr algn="ctr"/>
                      <a:r>
                        <a:rPr lang="en-US" altLang="zh-CN" sz="2200" dirty="0" smtClean="0"/>
                        <a:t>No. of samples</a:t>
                      </a:r>
                      <a:endParaRPr lang="zh-CN" altLang="en-US" sz="2200" dirty="0"/>
                    </a:p>
                  </a:txBody>
                  <a:tcPr>
                    <a:solidFill>
                      <a:srgbClr val="00B0F0"/>
                    </a:solidFill>
                  </a:tcPr>
                </a:tc>
                <a:tc>
                  <a:txBody>
                    <a:bodyPr/>
                    <a:lstStyle/>
                    <a:p>
                      <a:pPr algn="ctr"/>
                      <a:r>
                        <a:rPr lang="en-US" altLang="zh-CN" sz="2200" dirty="0" smtClean="0"/>
                        <a:t>Amplification</a:t>
                      </a:r>
                      <a:endParaRPr lang="zh-CN" altLang="en-US" sz="2200" dirty="0"/>
                    </a:p>
                  </a:txBody>
                  <a:tcPr>
                    <a:solidFill>
                      <a:srgbClr val="00B0F0"/>
                    </a:solidFill>
                  </a:tcPr>
                </a:tc>
                <a:tc>
                  <a:txBody>
                    <a:bodyPr/>
                    <a:lstStyle/>
                    <a:p>
                      <a:pPr algn="ctr"/>
                      <a:r>
                        <a:rPr lang="en-US" altLang="zh-CN" sz="2200" dirty="0" smtClean="0"/>
                        <a:t>Reads</a:t>
                      </a:r>
                      <a:endParaRPr lang="zh-CN" altLang="en-US" sz="2200" dirty="0"/>
                    </a:p>
                  </a:txBody>
                  <a:tcPr>
                    <a:solidFill>
                      <a:srgbClr val="00B0F0"/>
                    </a:solidFill>
                  </a:tcPr>
                </a:tc>
              </a:tr>
              <a:tr h="576064">
                <a:tc>
                  <a:txBody>
                    <a:bodyPr/>
                    <a:lstStyle/>
                    <a:p>
                      <a:r>
                        <a:rPr lang="en-US" altLang="zh-CN" sz="2400" dirty="0" smtClean="0"/>
                        <a:t>GF16F/R</a:t>
                      </a:r>
                      <a:endParaRPr lang="zh-CN" altLang="en-US" sz="2400" dirty="0"/>
                    </a:p>
                  </a:txBody>
                  <a:tcPr/>
                </a:tc>
                <a:tc>
                  <a:txBody>
                    <a:bodyPr/>
                    <a:lstStyle/>
                    <a:p>
                      <a:r>
                        <a:rPr lang="en-US" altLang="zh-CN" sz="2400" dirty="0" smtClean="0"/>
                        <a:t>5</a:t>
                      </a:r>
                      <a:endParaRPr lang="zh-CN" altLang="en-US" sz="2400" dirty="0"/>
                    </a:p>
                  </a:txBody>
                  <a:tcPr/>
                </a:tc>
                <a:tc>
                  <a:txBody>
                    <a:bodyPr/>
                    <a:lstStyle/>
                    <a:p>
                      <a:r>
                        <a:rPr lang="en-US" altLang="zh-CN" sz="2400" dirty="0" smtClean="0"/>
                        <a:t>+</a:t>
                      </a:r>
                      <a:endParaRPr lang="zh-CN"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rgbClr val="FF0000"/>
                          </a:solidFill>
                        </a:rPr>
                        <a:t>-</a:t>
                      </a:r>
                      <a:endParaRPr lang="zh-CN" altLang="en-US" sz="2400" b="1" dirty="0" smtClean="0">
                        <a:solidFill>
                          <a:srgbClr val="FF0000"/>
                        </a:solidFill>
                      </a:endParaRPr>
                    </a:p>
                  </a:txBody>
                  <a:tcPr/>
                </a:tc>
              </a:tr>
              <a:tr h="576064">
                <a:tc>
                  <a:txBody>
                    <a:bodyPr/>
                    <a:lstStyle/>
                    <a:p>
                      <a:r>
                        <a:rPr lang="en-US" altLang="zh-CN" sz="2400" dirty="0" smtClean="0"/>
                        <a:t>GF16-1F/R</a:t>
                      </a:r>
                      <a:endParaRPr lang="zh-CN" altLang="en-US" sz="2400" dirty="0"/>
                    </a:p>
                  </a:txBody>
                  <a:tcPr/>
                </a:tc>
                <a:tc>
                  <a:txBody>
                    <a:bodyPr/>
                    <a:lstStyle/>
                    <a:p>
                      <a:r>
                        <a:rPr lang="en-US" altLang="zh-CN" sz="2400" dirty="0" smtClean="0"/>
                        <a:t>2</a:t>
                      </a:r>
                      <a:endParaRPr lang="zh-CN" altLang="en-US" sz="2400" dirty="0"/>
                    </a:p>
                  </a:txBody>
                  <a:tcPr/>
                </a:tc>
                <a:tc>
                  <a:txBody>
                    <a:bodyPr/>
                    <a:lstStyle/>
                    <a:p>
                      <a:r>
                        <a:rPr lang="en-US" altLang="zh-CN" sz="2400" dirty="0" smtClean="0"/>
                        <a:t>+</a:t>
                      </a:r>
                      <a:endParaRPr lang="zh-CN"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dirty="0" smtClean="0"/>
                        <a:t>+</a:t>
                      </a:r>
                      <a:endParaRPr lang="zh-CN" altLang="en-US" sz="2400" dirty="0" smtClean="0"/>
                    </a:p>
                  </a:txBody>
                  <a:tcPr/>
                </a:tc>
              </a:tr>
            </a:tbl>
          </a:graphicData>
        </a:graphic>
      </p:graphicFrame>
    </p:spTree>
    <p:extLst>
      <p:ext uri="{BB962C8B-B14F-4D97-AF65-F5344CB8AC3E}">
        <p14:creationId xmlns:p14="http://schemas.microsoft.com/office/powerpoint/2010/main" val="1011197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44624"/>
            <a:ext cx="8352928" cy="1143000"/>
          </a:xfrm>
        </p:spPr>
        <p:txBody>
          <a:bodyPr/>
          <a:lstStyle/>
          <a:p>
            <a:r>
              <a:rPr lang="en-US" altLang="zh-CN" sz="4000" dirty="0" smtClean="0"/>
              <a:t>Phylogeny of OsHV-1 variants</a:t>
            </a:r>
            <a:endParaRPr lang="zh-CN" altLang="en-US" sz="4000" dirty="0"/>
          </a:p>
        </p:txBody>
      </p:sp>
      <p:pic>
        <p:nvPicPr>
          <p:cNvPr id="3074" name="Picture 2" descr="D:\Publications\Long range PCR\Virology\Fig 3 treeR-hb.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5498" y="1340768"/>
            <a:ext cx="6280837"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内容占位符 3"/>
          <p:cNvSpPr>
            <a:spLocks noGrp="1"/>
          </p:cNvSpPr>
          <p:nvPr>
            <p:ph idx="1"/>
          </p:nvPr>
        </p:nvSpPr>
        <p:spPr>
          <a:xfrm>
            <a:off x="611560" y="5445224"/>
            <a:ext cx="7920880" cy="1224136"/>
          </a:xfrm>
        </p:spPr>
        <p:txBody>
          <a:bodyPr/>
          <a:lstStyle/>
          <a:p>
            <a:pPr marL="0" indent="0">
              <a:buNone/>
            </a:pPr>
            <a:r>
              <a:rPr lang="en-US" altLang="zh-CN" sz="2800" dirty="0" smtClean="0"/>
              <a:t>OsHV-1 </a:t>
            </a:r>
            <a:r>
              <a:rPr lang="en-US" altLang="zh-CN" sz="2800" dirty="0"/>
              <a:t>evolution was mainly impacted by its host species rather than spatial segregation.</a:t>
            </a:r>
            <a:endParaRPr lang="zh-CN" altLang="en-US" sz="2800" dirty="0"/>
          </a:p>
        </p:txBody>
      </p:sp>
    </p:spTree>
    <p:extLst>
      <p:ext uri="{BB962C8B-B14F-4D97-AF65-F5344CB8AC3E}">
        <p14:creationId xmlns:p14="http://schemas.microsoft.com/office/powerpoint/2010/main" val="2068265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44624"/>
            <a:ext cx="9144000" cy="936104"/>
          </a:xfrm>
        </p:spPr>
        <p:txBody>
          <a:bodyPr/>
          <a:lstStyle/>
          <a:p>
            <a:r>
              <a:rPr lang="en-US" altLang="zh-CN" sz="4000" dirty="0" smtClean="0"/>
              <a:t>China: the biggest </a:t>
            </a:r>
            <a:r>
              <a:rPr lang="en-US" altLang="zh-CN" sz="4000" dirty="0" err="1" smtClean="0"/>
              <a:t>mollusc</a:t>
            </a:r>
            <a:r>
              <a:rPr lang="en-US" altLang="zh-CN" sz="4000" dirty="0" smtClean="0"/>
              <a:t> producer </a:t>
            </a:r>
            <a:endParaRPr lang="zh-CN" altLang="en-US" sz="4000" dirty="0"/>
          </a:p>
        </p:txBody>
      </p:sp>
      <p:pic>
        <p:nvPicPr>
          <p:cNvPr id="1026" name="Picture 2" descr="D:\Aquaculture\FAO\Global Production Statistics 1950-2013\production_worldChina.ti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5955" y="980728"/>
            <a:ext cx="8136904" cy="3992989"/>
          </a:xfrm>
          <a:prstGeom prst="rect">
            <a:avLst/>
          </a:prstGeom>
          <a:noFill/>
          <a:extLst>
            <a:ext uri="{909E8E84-426E-40DD-AFC4-6F175D3DCCD1}">
              <a14:hiddenFill xmlns:a14="http://schemas.microsoft.com/office/drawing/2010/main">
                <a:solidFill>
                  <a:srgbClr val="FFFFFF"/>
                </a:solidFill>
              </a14:hiddenFill>
            </a:ext>
          </a:extLst>
        </p:spPr>
      </p:pic>
      <p:sp>
        <p:nvSpPr>
          <p:cNvPr id="4" name="内容占位符 2"/>
          <p:cNvSpPr txBox="1">
            <a:spLocks/>
          </p:cNvSpPr>
          <p:nvPr/>
        </p:nvSpPr>
        <p:spPr bwMode="auto">
          <a:xfrm>
            <a:off x="251520" y="5013176"/>
            <a:ext cx="8645774" cy="12558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1" fontAlgn="base" hangingPunct="1">
              <a:lnSpc>
                <a:spcPct val="125000"/>
              </a:lnSpc>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har char="–"/>
              <a:defRPr sz="2800">
                <a:solidFill>
                  <a:schemeClr val="tx1"/>
                </a:solidFill>
                <a:latin typeface="+mn-lt"/>
                <a:ea typeface="+mn-ea"/>
              </a:defRPr>
            </a:lvl2pPr>
            <a:lvl3pPr marL="1143000" indent="-228600" algn="l" rtl="0" eaLnBrk="1" fontAlgn="base" hangingPunct="1">
              <a:lnSpc>
                <a:spcPct val="120000"/>
              </a:lnSpc>
              <a:spcBef>
                <a:spcPct val="20000"/>
              </a:spcBef>
              <a:spcAft>
                <a:spcPct val="0"/>
              </a:spcAft>
              <a:buChar char="•"/>
              <a:defRPr sz="2400">
                <a:solidFill>
                  <a:schemeClr val="tx1"/>
                </a:solidFill>
                <a:latin typeface="+mn-lt"/>
                <a:ea typeface="+mn-ea"/>
              </a:defRPr>
            </a:lvl3pPr>
            <a:lvl4pPr marL="1600200" indent="-228600" algn="l" rtl="0" eaLnBrk="1" fontAlgn="base" hangingPunct="1">
              <a:lnSpc>
                <a:spcPct val="120000"/>
              </a:lnSpc>
              <a:spcBef>
                <a:spcPct val="20000"/>
              </a:spcBef>
              <a:spcAft>
                <a:spcPct val="0"/>
              </a:spcAft>
              <a:buChar char="–"/>
              <a:defRPr sz="2000">
                <a:solidFill>
                  <a:schemeClr val="tx1"/>
                </a:solidFill>
                <a:latin typeface="+mn-lt"/>
                <a:ea typeface="+mn-ea"/>
              </a:defRPr>
            </a:lvl4pPr>
            <a:lvl5pPr marL="2057400" indent="-228600" algn="l" rtl="0" eaLnBrk="1" fontAlgn="base" hangingPunct="1">
              <a:lnSpc>
                <a:spcPct val="120000"/>
              </a:lnSpc>
              <a:spcBef>
                <a:spcPct val="20000"/>
              </a:spcBef>
              <a:spcAft>
                <a:spcPct val="0"/>
              </a:spcAft>
              <a:buChar char="»"/>
              <a:defRPr sz="2000">
                <a:solidFill>
                  <a:schemeClr val="tx1"/>
                </a:solidFill>
                <a:latin typeface="+mn-lt"/>
                <a:ea typeface="+mn-ea"/>
              </a:defRPr>
            </a:lvl5pPr>
            <a:lvl6pPr marL="2514600" indent="-228600" algn="l" rtl="0" eaLnBrk="1" fontAlgn="base" hangingPunct="1">
              <a:lnSpc>
                <a:spcPct val="120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120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120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120000"/>
              </a:lnSpc>
              <a:spcBef>
                <a:spcPct val="20000"/>
              </a:spcBef>
              <a:spcAft>
                <a:spcPct val="0"/>
              </a:spcAft>
              <a:buChar char="»"/>
              <a:defRPr sz="2000">
                <a:solidFill>
                  <a:schemeClr val="tx1"/>
                </a:solidFill>
                <a:latin typeface="+mn-lt"/>
                <a:ea typeface="+mn-ea"/>
              </a:defRPr>
            </a:lvl9pPr>
          </a:lstStyle>
          <a:p>
            <a:pPr>
              <a:lnSpc>
                <a:spcPct val="150000"/>
              </a:lnSpc>
            </a:pPr>
            <a:r>
              <a:rPr lang="en-US" altLang="zh-CN" dirty="0" smtClean="0"/>
              <a:t>China produce about 40 % </a:t>
            </a:r>
            <a:r>
              <a:rPr lang="en-US" altLang="zh-CN" dirty="0"/>
              <a:t>of </a:t>
            </a:r>
            <a:r>
              <a:rPr lang="en-US" altLang="zh-CN" dirty="0" err="1" smtClean="0"/>
              <a:t>molluscs</a:t>
            </a:r>
            <a:r>
              <a:rPr lang="en-US" altLang="zh-CN" dirty="0" smtClean="0"/>
              <a:t> </a:t>
            </a:r>
            <a:r>
              <a:rPr lang="en-US" altLang="zh-CN" dirty="0"/>
              <a:t>of </a:t>
            </a:r>
            <a:r>
              <a:rPr lang="en-US" altLang="zh-CN" dirty="0" smtClean="0"/>
              <a:t>the </a:t>
            </a:r>
            <a:r>
              <a:rPr lang="en-US" altLang="zh-CN" dirty="0"/>
              <a:t>w</a:t>
            </a:r>
            <a:r>
              <a:rPr lang="en-US" altLang="zh-CN" dirty="0" smtClean="0"/>
              <a:t>orld in recent years </a:t>
            </a:r>
            <a:r>
              <a:rPr lang="en-US" altLang="zh-CN" sz="2400" dirty="0" smtClean="0"/>
              <a:t>(FAO)</a:t>
            </a:r>
            <a:r>
              <a:rPr lang="en-US" altLang="zh-CN" dirty="0" smtClean="0"/>
              <a:t>. </a:t>
            </a:r>
          </a:p>
        </p:txBody>
      </p:sp>
    </p:spTree>
    <p:extLst>
      <p:ext uri="{BB962C8B-B14F-4D97-AF65-F5344CB8AC3E}">
        <p14:creationId xmlns:p14="http://schemas.microsoft.com/office/powerpoint/2010/main" val="2573783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348880"/>
            <a:ext cx="8424936" cy="1728194"/>
          </a:xfrm>
        </p:spPr>
        <p:txBody>
          <a:bodyPr vert="horz"/>
          <a:lstStyle/>
          <a:p>
            <a:r>
              <a:rPr lang="en-US" altLang="zh-CN" dirty="0" smtClean="0"/>
              <a:t>Thank you for your attention</a:t>
            </a:r>
            <a:endParaRPr lang="zh-CN" altLang="en-US" dirty="0"/>
          </a:p>
        </p:txBody>
      </p:sp>
    </p:spTree>
    <p:extLst>
      <p:ext uri="{BB962C8B-B14F-4D97-AF65-F5344CB8AC3E}">
        <p14:creationId xmlns:p14="http://schemas.microsoft.com/office/powerpoint/2010/main" val="106338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88913"/>
            <a:ext cx="8640960" cy="791815"/>
          </a:xfrm>
        </p:spPr>
        <p:txBody>
          <a:bodyPr/>
          <a:lstStyle/>
          <a:p>
            <a:r>
              <a:rPr lang="en-US" altLang="zh-CN" sz="4000" dirty="0" err="1" smtClean="0"/>
              <a:t>Mollusc</a:t>
            </a:r>
            <a:r>
              <a:rPr lang="en-US" altLang="zh-CN" sz="4000" dirty="0" smtClean="0"/>
              <a:t> productions of China</a:t>
            </a:r>
            <a:endParaRPr lang="zh-CN" altLang="en-US" sz="4000" dirty="0"/>
          </a:p>
        </p:txBody>
      </p:sp>
      <p:graphicFrame>
        <p:nvGraphicFramePr>
          <p:cNvPr id="5" name="图表 4"/>
          <p:cNvGraphicFramePr>
            <a:graphicFrameLocks/>
          </p:cNvGraphicFramePr>
          <p:nvPr>
            <p:extLst>
              <p:ext uri="{D42A27DB-BD31-4B8C-83A1-F6EECF244321}">
                <p14:modId xmlns:p14="http://schemas.microsoft.com/office/powerpoint/2010/main" val="3609780054"/>
              </p:ext>
            </p:extLst>
          </p:nvPr>
        </p:nvGraphicFramePr>
        <p:xfrm>
          <a:off x="1367644" y="1772816"/>
          <a:ext cx="6264696" cy="49648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23528" y="1340768"/>
            <a:ext cx="8496944" cy="461665"/>
          </a:xfrm>
          <a:prstGeom prst="rect">
            <a:avLst/>
          </a:prstGeom>
          <a:noFill/>
        </p:spPr>
        <p:txBody>
          <a:bodyPr wrap="square" rtlCol="0">
            <a:spAutoFit/>
          </a:bodyPr>
          <a:lstStyle/>
          <a:p>
            <a:r>
              <a:rPr lang="en-US" altLang="zh-CN" dirty="0" smtClean="0"/>
              <a:t>In 2016, the total </a:t>
            </a:r>
            <a:r>
              <a:rPr lang="en-US" altLang="zh-CN" dirty="0" err="1" smtClean="0"/>
              <a:t>mollusc</a:t>
            </a:r>
            <a:r>
              <a:rPr lang="en-US" altLang="zh-CN" dirty="0" smtClean="0"/>
              <a:t> production was 14 207 501 tons</a:t>
            </a:r>
            <a:endParaRPr lang="zh-CN" altLang="en-US" dirty="0"/>
          </a:p>
        </p:txBody>
      </p:sp>
    </p:spTree>
    <p:extLst>
      <p:ext uri="{BB962C8B-B14F-4D97-AF65-F5344CB8AC3E}">
        <p14:creationId xmlns:p14="http://schemas.microsoft.com/office/powerpoint/2010/main" val="467932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44624"/>
            <a:ext cx="8352928" cy="1079847"/>
          </a:xfrm>
        </p:spPr>
        <p:txBody>
          <a:bodyPr/>
          <a:lstStyle/>
          <a:p>
            <a:r>
              <a:rPr lang="en-US" altLang="zh-CN" sz="3600" dirty="0" smtClean="0"/>
              <a:t>Important </a:t>
            </a:r>
            <a:r>
              <a:rPr lang="en-US" altLang="zh-CN" sz="3600" dirty="0" err="1" smtClean="0"/>
              <a:t>mollusc</a:t>
            </a:r>
            <a:r>
              <a:rPr lang="en-US" altLang="zh-CN" sz="3600" dirty="0" smtClean="0"/>
              <a:t> pathogens in China </a:t>
            </a:r>
            <a:endParaRPr lang="zh-CN" altLang="en-US" sz="36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387152286"/>
              </p:ext>
            </p:extLst>
          </p:nvPr>
        </p:nvGraphicFramePr>
        <p:xfrm>
          <a:off x="395536" y="2352164"/>
          <a:ext cx="6058787" cy="4101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右大括号 4"/>
          <p:cNvSpPr/>
          <p:nvPr/>
        </p:nvSpPr>
        <p:spPr bwMode="auto">
          <a:xfrm>
            <a:off x="5842339" y="2778152"/>
            <a:ext cx="504000" cy="1559351"/>
          </a:xfrm>
          <a:prstGeom prst="rightBrac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endParaRPr>
          </a:p>
        </p:txBody>
      </p:sp>
      <p:sp>
        <p:nvSpPr>
          <p:cNvPr id="6" name="TextBox 5"/>
          <p:cNvSpPr txBox="1"/>
          <p:nvPr/>
        </p:nvSpPr>
        <p:spPr>
          <a:xfrm>
            <a:off x="6381471" y="2934579"/>
            <a:ext cx="1944216" cy="1246495"/>
          </a:xfrm>
          <a:prstGeom prst="rect">
            <a:avLst/>
          </a:prstGeom>
          <a:noFill/>
        </p:spPr>
        <p:txBody>
          <a:bodyPr wrap="square" rtlCol="0">
            <a:spAutoFit/>
          </a:bodyPr>
          <a:lstStyle/>
          <a:p>
            <a:pPr marL="342900" indent="-342900">
              <a:lnSpc>
                <a:spcPct val="150000"/>
              </a:lnSpc>
              <a:buFont typeface="Arial" pitchFamily="34" charset="0"/>
              <a:buChar char="•"/>
            </a:pPr>
            <a:r>
              <a:rPr lang="en-US" altLang="zh-CN" sz="2500" b="1" dirty="0" smtClean="0"/>
              <a:t>Sporadic</a:t>
            </a:r>
          </a:p>
          <a:p>
            <a:pPr marL="342900" indent="-342900">
              <a:lnSpc>
                <a:spcPct val="150000"/>
              </a:lnSpc>
              <a:buFont typeface="Arial" pitchFamily="34" charset="0"/>
              <a:buChar char="•"/>
            </a:pPr>
            <a:r>
              <a:rPr lang="en-US" altLang="zh-CN" sz="2500" b="1" dirty="0" smtClean="0"/>
              <a:t>Locally</a:t>
            </a:r>
          </a:p>
        </p:txBody>
      </p:sp>
      <p:sp>
        <p:nvSpPr>
          <p:cNvPr id="7" name="TextBox 6"/>
          <p:cNvSpPr txBox="1"/>
          <p:nvPr/>
        </p:nvSpPr>
        <p:spPr>
          <a:xfrm>
            <a:off x="6381471" y="5474300"/>
            <a:ext cx="1911111" cy="477054"/>
          </a:xfrm>
          <a:prstGeom prst="rect">
            <a:avLst/>
          </a:prstGeom>
          <a:noFill/>
        </p:spPr>
        <p:txBody>
          <a:bodyPr wrap="square" rtlCol="0">
            <a:spAutoFit/>
          </a:bodyPr>
          <a:lstStyle/>
          <a:p>
            <a:pPr marL="342900" indent="-342900">
              <a:buFont typeface="Arial" pitchFamily="34" charset="0"/>
              <a:buChar char="•"/>
            </a:pPr>
            <a:r>
              <a:rPr lang="en-US" altLang="zh-CN" sz="2500" b="1" dirty="0" smtClean="0">
                <a:solidFill>
                  <a:srgbClr val="FF0000"/>
                </a:solidFill>
              </a:rPr>
              <a:t>Epidemic</a:t>
            </a:r>
          </a:p>
        </p:txBody>
      </p:sp>
      <p:sp>
        <p:nvSpPr>
          <p:cNvPr id="3" name="TextBox 2"/>
          <p:cNvSpPr txBox="1"/>
          <p:nvPr/>
        </p:nvSpPr>
        <p:spPr>
          <a:xfrm>
            <a:off x="467544" y="1124744"/>
            <a:ext cx="8064896" cy="1009828"/>
          </a:xfrm>
          <a:prstGeom prst="rect">
            <a:avLst/>
          </a:prstGeom>
          <a:noFill/>
        </p:spPr>
        <p:txBody>
          <a:bodyPr wrap="square" rtlCol="0">
            <a:spAutoFit/>
          </a:bodyPr>
          <a:lstStyle/>
          <a:p>
            <a:pPr marL="342900" indent="-342900">
              <a:lnSpc>
                <a:spcPct val="130000"/>
              </a:lnSpc>
              <a:buFont typeface="Arial" pitchFamily="34" charset="0"/>
              <a:buChar char="•"/>
            </a:pPr>
            <a:r>
              <a:rPr lang="en-US" altLang="zh-CN" dirty="0" smtClean="0"/>
              <a:t>Many diseases have immerged since 1990s due to the introduction of intensive cultivation techniques.</a:t>
            </a:r>
            <a:endParaRPr lang="zh-CN" altLang="en-US" dirty="0"/>
          </a:p>
        </p:txBody>
      </p:sp>
    </p:spTree>
    <p:extLst>
      <p:ext uri="{BB962C8B-B14F-4D97-AF65-F5344CB8AC3E}">
        <p14:creationId xmlns:p14="http://schemas.microsoft.com/office/powerpoint/2010/main" val="1546665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88913"/>
            <a:ext cx="7772400" cy="1007839"/>
          </a:xfrm>
        </p:spPr>
        <p:txBody>
          <a:bodyPr/>
          <a:lstStyle/>
          <a:p>
            <a:r>
              <a:rPr lang="en-US" altLang="zh-CN" sz="3600" dirty="0" smtClean="0"/>
              <a:t>Mass mortalities associated with </a:t>
            </a:r>
            <a:r>
              <a:rPr lang="en-US" altLang="zh-CN" sz="3600" dirty="0" err="1" smtClean="0"/>
              <a:t>Herpesvirus</a:t>
            </a:r>
            <a:r>
              <a:rPr lang="en-US" altLang="zh-CN" sz="3600" dirty="0" smtClean="0"/>
              <a:t> diseases</a:t>
            </a:r>
            <a:endParaRPr lang="zh-CN" altLang="en-US" sz="3600" dirty="0"/>
          </a:p>
        </p:txBody>
      </p:sp>
      <p:pic>
        <p:nvPicPr>
          <p:cNvPr id="1026" name="Picture 2" descr="C:\Users\BaiCM\Documents\TIM截图201808230837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59" y="1628800"/>
            <a:ext cx="4721506" cy="4752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2636912"/>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3491880" y="4272478"/>
            <a:ext cx="5652120" cy="1892826"/>
            <a:chOff x="3491880" y="3789040"/>
            <a:chExt cx="5652120" cy="2229328"/>
          </a:xfrm>
        </p:grpSpPr>
        <p:pic>
          <p:nvPicPr>
            <p:cNvPr id="1027" name="Picture 3" descr="C:\Users\BaiCM\Documents\未标题-1.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3813323"/>
              <a:ext cx="526678" cy="6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86488" y="3789040"/>
              <a:ext cx="3857512" cy="2229328"/>
            </a:xfrm>
            <a:prstGeom prst="rect">
              <a:avLst/>
            </a:prstGeom>
            <a:noFill/>
          </p:spPr>
          <p:txBody>
            <a:bodyPr wrap="square" rtlCol="0">
              <a:spAutoFit/>
            </a:bodyPr>
            <a:lstStyle/>
            <a:p>
              <a:pPr>
                <a:lnSpc>
                  <a:spcPct val="150000"/>
                </a:lnSpc>
              </a:pPr>
              <a:r>
                <a:rPr lang="en-US" altLang="zh-CN" sz="1800" dirty="0" smtClean="0">
                  <a:ea typeface="黑体" pitchFamily="2" charset="-122"/>
                </a:rPr>
                <a:t>Small abalone (</a:t>
              </a:r>
              <a:r>
                <a:rPr lang="en-US" altLang="zh-CN" sz="1800" i="1" dirty="0" err="1" smtClean="0">
                  <a:ea typeface="黑体" pitchFamily="2" charset="-122"/>
                </a:rPr>
                <a:t>Haliotis</a:t>
              </a:r>
              <a:r>
                <a:rPr lang="en-US" altLang="zh-CN" sz="1800" i="1" dirty="0" smtClean="0">
                  <a:ea typeface="黑体" pitchFamily="2" charset="-122"/>
                </a:rPr>
                <a:t> </a:t>
              </a:r>
              <a:r>
                <a:rPr lang="en-US" altLang="zh-CN" sz="1800" i="1" dirty="0" err="1" smtClean="0">
                  <a:ea typeface="黑体" pitchFamily="2" charset="-122"/>
                </a:rPr>
                <a:t>diversicolor</a:t>
              </a:r>
              <a:r>
                <a:rPr lang="en-US" altLang="zh-CN" sz="1800" dirty="0" smtClean="0">
                  <a:ea typeface="黑体" pitchFamily="2" charset="-122"/>
                </a:rPr>
                <a:t>) has been replaced </a:t>
              </a:r>
              <a:r>
                <a:rPr lang="en-US" altLang="zh-CN" sz="1800" dirty="0">
                  <a:ea typeface="黑体" pitchFamily="2" charset="-122"/>
                </a:rPr>
                <a:t>by </a:t>
              </a:r>
              <a:r>
                <a:rPr lang="en-US" altLang="zh-CN" sz="1800" dirty="0" smtClean="0">
                  <a:ea typeface="黑体" pitchFamily="2" charset="-122"/>
                </a:rPr>
                <a:t>Pacific abalones (</a:t>
              </a:r>
              <a:r>
                <a:rPr lang="en-US" altLang="zh-CN" sz="1800" i="1" dirty="0" smtClean="0">
                  <a:ea typeface="黑体" pitchFamily="2" charset="-122"/>
                </a:rPr>
                <a:t>H. discus</a:t>
              </a:r>
              <a:r>
                <a:rPr lang="en-US" altLang="zh-CN" sz="1800" dirty="0" smtClean="0">
                  <a:ea typeface="黑体" pitchFamily="2" charset="-122"/>
                </a:rPr>
                <a:t>) </a:t>
              </a:r>
              <a:r>
                <a:rPr lang="en-US" altLang="zh-CN" sz="1800" dirty="0">
                  <a:ea typeface="黑体" pitchFamily="2" charset="-122"/>
                </a:rPr>
                <a:t>since </a:t>
              </a:r>
              <a:r>
                <a:rPr lang="en-US" altLang="zh-CN" sz="1800" dirty="0" smtClean="0">
                  <a:ea typeface="黑体" pitchFamily="2" charset="-122"/>
                </a:rPr>
                <a:t>1999</a:t>
              </a:r>
              <a:r>
                <a:rPr lang="en-US" altLang="zh-CN" dirty="0" smtClean="0">
                  <a:ea typeface="黑体" pitchFamily="2" charset="-122"/>
                </a:rPr>
                <a:t> </a:t>
              </a:r>
              <a:r>
                <a:rPr lang="en-US" altLang="zh-CN" sz="1600" dirty="0" smtClean="0">
                  <a:ea typeface="黑体" pitchFamily="2" charset="-122"/>
                </a:rPr>
                <a:t>(</a:t>
              </a:r>
              <a:r>
                <a:rPr lang="en-US" altLang="zh-CN" sz="1600" dirty="0" err="1" smtClean="0">
                  <a:ea typeface="黑体" pitchFamily="2" charset="-122"/>
                </a:rPr>
                <a:t>Nie</a:t>
              </a:r>
              <a:r>
                <a:rPr lang="en-US" altLang="zh-CN" sz="1600" dirty="0" smtClean="0">
                  <a:ea typeface="黑体" pitchFamily="2" charset="-122"/>
                </a:rPr>
                <a:t> &amp; Wang. 2004)</a:t>
              </a:r>
              <a:r>
                <a:rPr lang="en-US" altLang="zh-CN" b="1" dirty="0" smtClean="0">
                  <a:ea typeface="黑体" pitchFamily="2" charset="-122"/>
                </a:rPr>
                <a:t>.</a:t>
              </a:r>
              <a:endParaRPr lang="zh-CN" altLang="en-US" dirty="0"/>
            </a:p>
          </p:txBody>
        </p:sp>
        <p:sp>
          <p:nvSpPr>
            <p:cNvPr id="10" name="TextBox 9"/>
            <p:cNvSpPr txBox="1"/>
            <p:nvPr/>
          </p:nvSpPr>
          <p:spPr>
            <a:xfrm>
              <a:off x="3491880" y="4450867"/>
              <a:ext cx="1296144" cy="761234"/>
            </a:xfrm>
            <a:prstGeom prst="rect">
              <a:avLst/>
            </a:prstGeom>
            <a:noFill/>
          </p:spPr>
          <p:txBody>
            <a:bodyPr wrap="square" rtlCol="0">
              <a:spAutoFit/>
            </a:bodyPr>
            <a:lstStyle/>
            <a:p>
              <a:pPr algn="ctr"/>
              <a:r>
                <a:rPr lang="en-US" altLang="zh-CN" sz="1800" dirty="0" smtClean="0"/>
                <a:t>HaHV-1 infection</a:t>
              </a:r>
              <a:endParaRPr lang="zh-CN" altLang="en-US" sz="1800" dirty="0"/>
            </a:p>
          </p:txBody>
        </p:sp>
      </p:grpSp>
      <p:grpSp>
        <p:nvGrpSpPr>
          <p:cNvPr id="11" name="组合 10"/>
          <p:cNvGrpSpPr/>
          <p:nvPr/>
        </p:nvGrpSpPr>
        <p:grpSpPr>
          <a:xfrm>
            <a:off x="3563888" y="1763524"/>
            <a:ext cx="5616624" cy="2178824"/>
            <a:chOff x="3563888" y="1763524"/>
            <a:chExt cx="5616624" cy="2178824"/>
          </a:xfrm>
        </p:grpSpPr>
        <p:grpSp>
          <p:nvGrpSpPr>
            <p:cNvPr id="7" name="组合 6"/>
            <p:cNvGrpSpPr/>
            <p:nvPr/>
          </p:nvGrpSpPr>
          <p:grpSpPr>
            <a:xfrm>
              <a:off x="5259909" y="1763524"/>
              <a:ext cx="3920603" cy="1809492"/>
              <a:chOff x="5259909" y="1763524"/>
              <a:chExt cx="3920603" cy="1809492"/>
            </a:xfrm>
          </p:grpSpPr>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9909" y="1808840"/>
                <a:ext cx="3416547" cy="176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004694" y="1763524"/>
                <a:ext cx="2175818" cy="369332"/>
              </a:xfrm>
              <a:prstGeom prst="rect">
                <a:avLst/>
              </a:prstGeom>
              <a:noFill/>
            </p:spPr>
            <p:txBody>
              <a:bodyPr wrap="square" rtlCol="0">
                <a:spAutoFit/>
              </a:bodyPr>
              <a:lstStyle/>
              <a:p>
                <a:r>
                  <a:rPr lang="en-US" altLang="zh-CN" sz="1800" dirty="0" err="1" smtClean="0"/>
                  <a:t>Guo</a:t>
                </a:r>
                <a:r>
                  <a:rPr lang="en-US" altLang="zh-CN" sz="1800" dirty="0" smtClean="0"/>
                  <a:t> &amp; Ford, 2016</a:t>
                </a:r>
                <a:endParaRPr lang="zh-CN" altLang="en-US" sz="1800" dirty="0"/>
              </a:p>
            </p:txBody>
          </p:sp>
        </p:grpSp>
        <p:sp>
          <p:nvSpPr>
            <p:cNvPr id="3" name="TextBox 2"/>
            <p:cNvSpPr txBox="1"/>
            <p:nvPr/>
          </p:nvSpPr>
          <p:spPr>
            <a:xfrm>
              <a:off x="3563888" y="3255367"/>
              <a:ext cx="1296144" cy="646331"/>
            </a:xfrm>
            <a:prstGeom prst="rect">
              <a:avLst/>
            </a:prstGeom>
            <a:noFill/>
          </p:spPr>
          <p:txBody>
            <a:bodyPr wrap="square" rtlCol="0">
              <a:spAutoFit/>
            </a:bodyPr>
            <a:lstStyle/>
            <a:p>
              <a:pPr algn="ctr"/>
              <a:r>
                <a:rPr lang="en-US" altLang="zh-CN" sz="1800" dirty="0" smtClean="0"/>
                <a:t>AVNV infection</a:t>
              </a:r>
              <a:endParaRPr lang="zh-CN" altLang="en-US" sz="1800" dirty="0"/>
            </a:p>
          </p:txBody>
        </p:sp>
        <p:sp>
          <p:nvSpPr>
            <p:cNvPr id="8" name="TextBox 7"/>
            <p:cNvSpPr txBox="1"/>
            <p:nvPr/>
          </p:nvSpPr>
          <p:spPr>
            <a:xfrm>
              <a:off x="5259909" y="3573016"/>
              <a:ext cx="3632571" cy="369332"/>
            </a:xfrm>
            <a:prstGeom prst="rect">
              <a:avLst/>
            </a:prstGeom>
            <a:noFill/>
          </p:spPr>
          <p:txBody>
            <a:bodyPr wrap="square" rtlCol="0">
              <a:spAutoFit/>
            </a:bodyPr>
            <a:lstStyle/>
            <a:p>
              <a:pPr algn="ctr"/>
              <a:r>
                <a:rPr lang="en-US" altLang="zh-CN" sz="1800" dirty="0" smtClean="0"/>
                <a:t>AVNV is a variant of OsHV-1.</a:t>
              </a:r>
              <a:endParaRPr lang="zh-CN" altLang="en-US" sz="1800" dirty="0"/>
            </a:p>
          </p:txBody>
        </p:sp>
      </p:grpSp>
    </p:spTree>
    <p:extLst>
      <p:ext uri="{BB962C8B-B14F-4D97-AF65-F5344CB8AC3E}">
        <p14:creationId xmlns:p14="http://schemas.microsoft.com/office/powerpoint/2010/main" val="21829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4716016" y="919472"/>
            <a:ext cx="3960440" cy="49578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endParaRPr>
          </a:p>
        </p:txBody>
      </p:sp>
      <p:sp>
        <p:nvSpPr>
          <p:cNvPr id="2" name="标题 1"/>
          <p:cNvSpPr>
            <a:spLocks noGrp="1"/>
          </p:cNvSpPr>
          <p:nvPr>
            <p:ph type="title"/>
          </p:nvPr>
        </p:nvSpPr>
        <p:spPr>
          <a:xfrm>
            <a:off x="539552" y="188640"/>
            <a:ext cx="7956884" cy="576064"/>
          </a:xfrm>
        </p:spPr>
        <p:txBody>
          <a:bodyPr/>
          <a:lstStyle/>
          <a:p>
            <a:r>
              <a:rPr lang="en-US" altLang="zh-CN" sz="3200" dirty="0" smtClean="0"/>
              <a:t>Bivalve Herpes-like viral </a:t>
            </a:r>
            <a:r>
              <a:rPr lang="en-US" altLang="zh-CN" sz="3200" dirty="0"/>
              <a:t>disease in China</a:t>
            </a:r>
            <a:endParaRPr lang="zh-CN" altLang="en-US" sz="3200" dirty="0"/>
          </a:p>
        </p:txBody>
      </p:sp>
      <p:sp>
        <p:nvSpPr>
          <p:cNvPr id="12" name="文本框 11"/>
          <p:cNvSpPr txBox="1"/>
          <p:nvPr/>
        </p:nvSpPr>
        <p:spPr>
          <a:xfrm>
            <a:off x="4824028" y="980728"/>
            <a:ext cx="3744416" cy="3170099"/>
          </a:xfrm>
          <a:prstGeom prst="rect">
            <a:avLst/>
          </a:prstGeom>
          <a:noFill/>
        </p:spPr>
        <p:txBody>
          <a:bodyPr wrap="square" rtlCol="0">
            <a:spAutoFit/>
          </a:bodyPr>
          <a:lstStyle/>
          <a:p>
            <a:pPr marL="342900" indent="-342900">
              <a:lnSpc>
                <a:spcPts val="4000"/>
              </a:lnSpc>
              <a:buFont typeface="Arial" panose="020B0604020202020204" pitchFamily="34" charset="0"/>
              <a:buChar char="•"/>
            </a:pPr>
            <a:r>
              <a:rPr lang="en-US" altLang="zh-CN" dirty="0" smtClean="0"/>
              <a:t>Summer, </a:t>
            </a:r>
            <a:r>
              <a:rPr lang="en-US" altLang="zh-CN" dirty="0" smtClean="0">
                <a:solidFill>
                  <a:srgbClr val="FF0000"/>
                </a:solidFill>
              </a:rPr>
              <a:t>2012-2016</a:t>
            </a:r>
          </a:p>
          <a:p>
            <a:pPr marL="342900" indent="-342900">
              <a:lnSpc>
                <a:spcPts val="4000"/>
              </a:lnSpc>
              <a:buFont typeface="Arial" panose="020B0604020202020204" pitchFamily="34" charset="0"/>
              <a:buChar char="•"/>
            </a:pPr>
            <a:r>
              <a:rPr lang="en-US" altLang="zh-CN" i="1" dirty="0" err="1"/>
              <a:t>Scapharca</a:t>
            </a:r>
            <a:r>
              <a:rPr lang="en-US" altLang="zh-CN" i="1" dirty="0"/>
              <a:t> </a:t>
            </a:r>
            <a:r>
              <a:rPr lang="en-US" altLang="zh-CN" i="1" dirty="0" err="1" smtClean="0"/>
              <a:t>broughtonii</a:t>
            </a:r>
            <a:r>
              <a:rPr lang="en-US" altLang="zh-CN" i="1" dirty="0"/>
              <a:t> </a:t>
            </a:r>
            <a:r>
              <a:rPr lang="en-US" altLang="zh-CN" dirty="0" smtClean="0">
                <a:solidFill>
                  <a:srgbClr val="FF0000"/>
                </a:solidFill>
              </a:rPr>
              <a:t>in hatchery &amp; factory</a:t>
            </a:r>
          </a:p>
          <a:p>
            <a:pPr marL="342900" indent="-342900">
              <a:lnSpc>
                <a:spcPts val="4000"/>
              </a:lnSpc>
              <a:buFont typeface="Arial" panose="020B0604020202020204" pitchFamily="34" charset="0"/>
              <a:buChar char="•"/>
            </a:pPr>
            <a:r>
              <a:rPr lang="en-US" altLang="zh-CN" dirty="0" smtClean="0"/>
              <a:t>Adult</a:t>
            </a:r>
          </a:p>
          <a:p>
            <a:pPr marL="342900" indent="-342900">
              <a:lnSpc>
                <a:spcPts val="4000"/>
              </a:lnSpc>
              <a:buFont typeface="Arial" panose="020B0604020202020204" pitchFamily="34" charset="0"/>
              <a:buChar char="•"/>
            </a:pPr>
            <a:r>
              <a:rPr lang="en-US" altLang="zh-CN" dirty="0" smtClean="0"/>
              <a:t>&gt;16-18 </a:t>
            </a:r>
            <a:r>
              <a:rPr lang="zh-CN" altLang="en-US" dirty="0" smtClean="0"/>
              <a:t>℃</a:t>
            </a:r>
            <a:endParaRPr lang="en-US" altLang="zh-CN" dirty="0" smtClean="0"/>
          </a:p>
          <a:p>
            <a:pPr marL="342900" indent="-342900">
              <a:lnSpc>
                <a:spcPts val="4000"/>
              </a:lnSpc>
              <a:buFont typeface="Arial" panose="020B0604020202020204" pitchFamily="34" charset="0"/>
              <a:buChar char="•"/>
            </a:pPr>
            <a:r>
              <a:rPr lang="en-US" altLang="zh-CN" dirty="0" smtClean="0"/>
              <a:t>OsHV-1-SB</a:t>
            </a:r>
            <a:endParaRPr lang="zh-CN" altLang="en-US" dirty="0"/>
          </a:p>
        </p:txBody>
      </p:sp>
      <p:sp>
        <p:nvSpPr>
          <p:cNvPr id="14" name="文本框 13"/>
          <p:cNvSpPr txBox="1"/>
          <p:nvPr/>
        </p:nvSpPr>
        <p:spPr>
          <a:xfrm>
            <a:off x="6444208" y="3759497"/>
            <a:ext cx="2232248" cy="307777"/>
          </a:xfrm>
          <a:prstGeom prst="rect">
            <a:avLst/>
          </a:prstGeom>
          <a:noFill/>
        </p:spPr>
        <p:txBody>
          <a:bodyPr wrap="square" rtlCol="0">
            <a:spAutoFit/>
          </a:bodyPr>
          <a:lstStyle/>
          <a:p>
            <a:pPr algn="r"/>
            <a:r>
              <a:rPr lang="en-US" altLang="zh-CN" sz="1400" dirty="0" smtClean="0"/>
              <a:t>Bai et al, 2016</a:t>
            </a:r>
            <a:endParaRPr lang="zh-CN" altLang="en-US" sz="1400" i="1" dirty="0"/>
          </a:p>
        </p:txBody>
      </p:sp>
      <p:grpSp>
        <p:nvGrpSpPr>
          <p:cNvPr id="16" name="组合 15"/>
          <p:cNvGrpSpPr/>
          <p:nvPr/>
        </p:nvGrpSpPr>
        <p:grpSpPr>
          <a:xfrm>
            <a:off x="4860032" y="4211290"/>
            <a:ext cx="3685297" cy="1512168"/>
            <a:chOff x="4860032" y="4365104"/>
            <a:chExt cx="3685297" cy="1512168"/>
          </a:xfrm>
        </p:grpSpPr>
        <p:pic>
          <p:nvPicPr>
            <p:cNvPr id="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365104"/>
              <a:ext cx="1835426" cy="150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218" y="4370185"/>
              <a:ext cx="1696111" cy="150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组合 2"/>
          <p:cNvGrpSpPr/>
          <p:nvPr/>
        </p:nvGrpSpPr>
        <p:grpSpPr>
          <a:xfrm>
            <a:off x="457758" y="919472"/>
            <a:ext cx="3960440" cy="4957800"/>
            <a:chOff x="467544" y="1412776"/>
            <a:chExt cx="3960440" cy="4957800"/>
          </a:xfrm>
        </p:grpSpPr>
        <p:sp>
          <p:nvSpPr>
            <p:cNvPr id="8" name="矩形 7"/>
            <p:cNvSpPr/>
            <p:nvPr/>
          </p:nvSpPr>
          <p:spPr bwMode="auto">
            <a:xfrm>
              <a:off x="467544" y="1412776"/>
              <a:ext cx="3960440" cy="49578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endParaRPr>
            </a:p>
          </p:txBody>
        </p:sp>
        <p:sp>
          <p:nvSpPr>
            <p:cNvPr id="11" name="文本框 10"/>
            <p:cNvSpPr txBox="1"/>
            <p:nvPr/>
          </p:nvSpPr>
          <p:spPr>
            <a:xfrm>
              <a:off x="611303" y="1494582"/>
              <a:ext cx="3600400" cy="3170099"/>
            </a:xfrm>
            <a:prstGeom prst="rect">
              <a:avLst/>
            </a:prstGeom>
            <a:noFill/>
          </p:spPr>
          <p:txBody>
            <a:bodyPr wrap="square" rtlCol="0">
              <a:spAutoFit/>
            </a:bodyPr>
            <a:lstStyle/>
            <a:p>
              <a:pPr marL="342900" indent="-342900">
                <a:lnSpc>
                  <a:spcPts val="4000"/>
                </a:lnSpc>
                <a:buFont typeface="Arial" panose="020B0604020202020204" pitchFamily="34" charset="0"/>
                <a:buChar char="•"/>
              </a:pPr>
              <a:r>
                <a:rPr lang="en-US" altLang="zh-CN" dirty="0"/>
                <a:t>Summer</a:t>
              </a:r>
              <a:r>
                <a:rPr lang="en-US" altLang="zh-CN" dirty="0" smtClean="0"/>
                <a:t>, </a:t>
              </a:r>
              <a:r>
                <a:rPr lang="en-US" altLang="zh-CN" dirty="0">
                  <a:solidFill>
                    <a:srgbClr val="FF0000"/>
                  </a:solidFill>
                </a:rPr>
                <a:t>1997-2010</a:t>
              </a:r>
            </a:p>
            <a:p>
              <a:pPr marL="342900" indent="-342900">
                <a:lnSpc>
                  <a:spcPts val="4000"/>
                </a:lnSpc>
                <a:buFont typeface="Arial" panose="020B0604020202020204" pitchFamily="34" charset="0"/>
                <a:buChar char="•"/>
              </a:pPr>
              <a:r>
                <a:rPr lang="en-US" altLang="zh-CN" i="1" dirty="0" err="1" smtClean="0"/>
                <a:t>Chlamys</a:t>
              </a:r>
              <a:r>
                <a:rPr lang="en-US" altLang="zh-CN" i="1" dirty="0" smtClean="0"/>
                <a:t> </a:t>
              </a:r>
              <a:r>
                <a:rPr lang="en-US" altLang="zh-CN" i="1" dirty="0" err="1" smtClean="0"/>
                <a:t>farreri</a:t>
              </a:r>
              <a:r>
                <a:rPr lang="en-US" altLang="zh-CN" i="1" dirty="0" smtClean="0"/>
                <a:t> </a:t>
              </a:r>
              <a:r>
                <a:rPr lang="en-US" altLang="zh-CN" b="1" dirty="0" smtClean="0">
                  <a:solidFill>
                    <a:srgbClr val="FF0000"/>
                  </a:solidFill>
                </a:rPr>
                <a:t>in the wild</a:t>
              </a:r>
            </a:p>
            <a:p>
              <a:pPr marL="342900" indent="-342900">
                <a:lnSpc>
                  <a:spcPts val="4000"/>
                </a:lnSpc>
                <a:buFont typeface="Arial" panose="020B0604020202020204" pitchFamily="34" charset="0"/>
                <a:buChar char="•"/>
              </a:pPr>
              <a:r>
                <a:rPr lang="en-US" altLang="zh-CN" dirty="0" smtClean="0"/>
                <a:t>Adult and Juvenile</a:t>
              </a:r>
            </a:p>
            <a:p>
              <a:pPr marL="342900" indent="-342900">
                <a:lnSpc>
                  <a:spcPts val="4000"/>
                </a:lnSpc>
                <a:buFont typeface="Arial" panose="020B0604020202020204" pitchFamily="34" charset="0"/>
                <a:buChar char="•"/>
              </a:pPr>
              <a:r>
                <a:rPr lang="en-US" altLang="zh-CN" dirty="0" smtClean="0"/>
                <a:t>&gt;23 </a:t>
              </a:r>
              <a:r>
                <a:rPr lang="zh-CN" altLang="en-US" dirty="0" smtClean="0"/>
                <a:t>℃</a:t>
              </a:r>
              <a:endParaRPr lang="en-US" altLang="zh-CN" dirty="0" smtClean="0"/>
            </a:p>
            <a:p>
              <a:pPr marL="342900" indent="-342900">
                <a:lnSpc>
                  <a:spcPts val="4000"/>
                </a:lnSpc>
                <a:buFont typeface="Arial" panose="020B0604020202020204" pitchFamily="34" charset="0"/>
                <a:buChar char="•"/>
              </a:pPr>
              <a:r>
                <a:rPr lang="en-US" altLang="zh-CN" dirty="0" smtClean="0"/>
                <a:t>AVNV</a:t>
              </a:r>
              <a:endParaRPr lang="zh-CN" altLang="en-US" dirty="0"/>
            </a:p>
          </p:txBody>
        </p:sp>
        <p:grpSp>
          <p:nvGrpSpPr>
            <p:cNvPr id="6" name="组合 5"/>
            <p:cNvGrpSpPr/>
            <p:nvPr/>
          </p:nvGrpSpPr>
          <p:grpSpPr>
            <a:xfrm>
              <a:off x="611560" y="4725144"/>
              <a:ext cx="3672408" cy="1524601"/>
              <a:chOff x="611560" y="4149080"/>
              <a:chExt cx="3672408" cy="1524601"/>
            </a:xfrm>
          </p:grpSpPr>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149080"/>
                <a:ext cx="151216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3962" y="4149080"/>
                <a:ext cx="1990006" cy="152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0" name="文本框 9"/>
          <p:cNvSpPr txBox="1"/>
          <p:nvPr/>
        </p:nvSpPr>
        <p:spPr>
          <a:xfrm>
            <a:off x="2293962" y="3717912"/>
            <a:ext cx="2062014" cy="307777"/>
          </a:xfrm>
          <a:prstGeom prst="rect">
            <a:avLst/>
          </a:prstGeom>
          <a:noFill/>
        </p:spPr>
        <p:txBody>
          <a:bodyPr wrap="square" rtlCol="0">
            <a:spAutoFit/>
          </a:bodyPr>
          <a:lstStyle/>
          <a:p>
            <a:pPr algn="r"/>
            <a:r>
              <a:rPr lang="en-US" altLang="zh-CN" sz="1400" dirty="0" smtClean="0"/>
              <a:t>Wang et al, 2004</a:t>
            </a:r>
            <a:endParaRPr lang="zh-CN" altLang="en-US" sz="1400" i="1" dirty="0"/>
          </a:p>
        </p:txBody>
      </p:sp>
      <p:sp>
        <p:nvSpPr>
          <p:cNvPr id="7" name="TextBox 6"/>
          <p:cNvSpPr txBox="1"/>
          <p:nvPr/>
        </p:nvSpPr>
        <p:spPr>
          <a:xfrm>
            <a:off x="318852" y="6021288"/>
            <a:ext cx="8573628" cy="707886"/>
          </a:xfrm>
          <a:prstGeom prst="rect">
            <a:avLst/>
          </a:prstGeom>
          <a:noFill/>
        </p:spPr>
        <p:txBody>
          <a:bodyPr wrap="square" rtlCol="0">
            <a:spAutoFit/>
          </a:bodyPr>
          <a:lstStyle/>
          <a:p>
            <a:r>
              <a:rPr lang="en-US" altLang="zh-CN" sz="2000" dirty="0" smtClean="0"/>
              <a:t>Mortalities of Pacific oyster larvae associated with OsHV-1 infection occurred several times </a:t>
            </a:r>
            <a:r>
              <a:rPr lang="en-US" altLang="zh-CN" sz="1600" dirty="0" smtClean="0"/>
              <a:t>(Li </a:t>
            </a:r>
            <a:r>
              <a:rPr lang="en-US" altLang="zh-CN" sz="1600" dirty="0" err="1" smtClean="0"/>
              <a:t>Li</a:t>
            </a:r>
            <a:r>
              <a:rPr lang="en-US" altLang="zh-CN" sz="1600" dirty="0" smtClean="0"/>
              <a:t>, IOCAS, per. Com.)</a:t>
            </a:r>
            <a:endParaRPr lang="zh-CN" altLang="en-US" sz="1600" dirty="0"/>
          </a:p>
        </p:txBody>
      </p:sp>
    </p:spTree>
    <p:extLst>
      <p:ext uri="{BB962C8B-B14F-4D97-AF65-F5344CB8AC3E}">
        <p14:creationId xmlns:p14="http://schemas.microsoft.com/office/powerpoint/2010/main" val="3532186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88913"/>
            <a:ext cx="7774632" cy="1143000"/>
          </a:xfrm>
        </p:spPr>
        <p:txBody>
          <a:bodyPr/>
          <a:lstStyle/>
          <a:p>
            <a:r>
              <a:rPr lang="en-US" altLang="zh-CN" sz="3600" dirty="0" smtClean="0"/>
              <a:t>Intricate OsHV-1 infection in China</a:t>
            </a:r>
            <a:endParaRPr lang="zh-CN" altLang="en-US" sz="3600" dirty="0"/>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573016"/>
            <a:ext cx="4567538" cy="235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1520" y="6165304"/>
            <a:ext cx="4501596" cy="369332"/>
          </a:xfrm>
          <a:prstGeom prst="rect">
            <a:avLst/>
          </a:prstGeom>
          <a:noFill/>
        </p:spPr>
        <p:txBody>
          <a:bodyPr wrap="square" rtlCol="0">
            <a:spAutoFit/>
          </a:bodyPr>
          <a:lstStyle/>
          <a:p>
            <a:r>
              <a:rPr lang="en-US" altLang="zh-CN" sz="1800" dirty="0" smtClean="0"/>
              <a:t>Production of Chinese scallop </a:t>
            </a:r>
            <a:r>
              <a:rPr lang="en-US" altLang="zh-CN" sz="1000" dirty="0" err="1" smtClean="0"/>
              <a:t>Guo</a:t>
            </a:r>
            <a:r>
              <a:rPr lang="en-US" altLang="zh-CN" sz="1000" dirty="0" smtClean="0"/>
              <a:t> &amp; Ford, 2016</a:t>
            </a:r>
            <a:endParaRPr lang="zh-CN" altLang="en-US" sz="1000" dirty="0"/>
          </a:p>
        </p:txBody>
      </p:sp>
      <p:grpSp>
        <p:nvGrpSpPr>
          <p:cNvPr id="20" name="组合 19"/>
          <p:cNvGrpSpPr/>
          <p:nvPr/>
        </p:nvGrpSpPr>
        <p:grpSpPr>
          <a:xfrm>
            <a:off x="-4462" y="1628800"/>
            <a:ext cx="9144000" cy="1728192"/>
            <a:chOff x="-4462" y="1844824"/>
            <a:chExt cx="9144000" cy="1728192"/>
          </a:xfrm>
        </p:grpSpPr>
        <p:grpSp>
          <p:nvGrpSpPr>
            <p:cNvPr id="4" name="组合 3"/>
            <p:cNvGrpSpPr/>
            <p:nvPr/>
          </p:nvGrpSpPr>
          <p:grpSpPr>
            <a:xfrm>
              <a:off x="-4462" y="2636912"/>
              <a:ext cx="9144000" cy="936104"/>
              <a:chOff x="467544" y="2924944"/>
              <a:chExt cx="8659307" cy="936104"/>
            </a:xfrm>
          </p:grpSpPr>
          <p:sp>
            <p:nvSpPr>
              <p:cNvPr id="5" name="右箭头 4"/>
              <p:cNvSpPr/>
              <p:nvPr/>
            </p:nvSpPr>
            <p:spPr bwMode="auto">
              <a:xfrm>
                <a:off x="467544" y="2924944"/>
                <a:ext cx="8659307" cy="936104"/>
              </a:xfrm>
              <a:prstGeom prst="rightArrow">
                <a:avLst>
                  <a:gd name="adj1" fmla="val 50000"/>
                  <a:gd name="adj2" fmla="val 138"/>
                </a:avLst>
              </a:prstGeom>
              <a:solidFill>
                <a:schemeClr val="bg2">
                  <a:lumMod val="40000"/>
                  <a:lumOff val="60000"/>
                </a:schemeClr>
              </a:solidFill>
              <a:ln w="9525" cap="rnd"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endParaRPr>
              </a:p>
            </p:txBody>
          </p:sp>
          <p:sp>
            <p:nvSpPr>
              <p:cNvPr id="6" name="TextBox 4"/>
              <p:cNvSpPr txBox="1"/>
              <p:nvPr/>
            </p:nvSpPr>
            <p:spPr>
              <a:xfrm>
                <a:off x="467544" y="3212976"/>
                <a:ext cx="8659307" cy="400110"/>
              </a:xfrm>
              <a:prstGeom prst="rect">
                <a:avLst/>
              </a:prstGeom>
              <a:noFill/>
            </p:spPr>
            <p:txBody>
              <a:bodyPr wrap="square" rtlCol="0">
                <a:spAutoFit/>
              </a:bodyPr>
              <a:lstStyle/>
              <a:p>
                <a:r>
                  <a:rPr lang="en-US" altLang="zh-CN" sz="2000" dirty="0">
                    <a:solidFill>
                      <a:srgbClr val="FF0000"/>
                    </a:solidFill>
                  </a:rPr>
                  <a:t>1997</a:t>
                </a:r>
                <a:r>
                  <a:rPr lang="en-US" altLang="zh-CN" sz="2000" dirty="0"/>
                  <a:t>                       </a:t>
                </a:r>
                <a:r>
                  <a:rPr lang="en-US" altLang="zh-CN" sz="2000" dirty="0" smtClean="0"/>
                  <a:t>             </a:t>
                </a:r>
                <a:r>
                  <a:rPr lang="en-US" altLang="zh-CN" sz="2000" dirty="0"/>
                  <a:t>2010              </a:t>
                </a:r>
                <a:r>
                  <a:rPr lang="en-US" altLang="zh-CN" sz="2000" dirty="0" smtClean="0"/>
                  <a:t>  </a:t>
                </a:r>
                <a:r>
                  <a:rPr lang="en-US" altLang="zh-CN" sz="2000" dirty="0"/>
                  <a:t>2012                </a:t>
                </a:r>
                <a:r>
                  <a:rPr lang="en-US" altLang="zh-CN" sz="2000" dirty="0" smtClean="0"/>
                  <a:t>           2017</a:t>
                </a:r>
                <a:endParaRPr lang="zh-CN" altLang="en-US" sz="2000" dirty="0"/>
              </a:p>
            </p:txBody>
          </p:sp>
        </p:grpSp>
        <p:cxnSp>
          <p:nvCxnSpPr>
            <p:cNvPr id="11" name="直接连接符 10"/>
            <p:cNvCxnSpPr/>
            <p:nvPr/>
          </p:nvCxnSpPr>
          <p:spPr bwMode="auto">
            <a:xfrm>
              <a:off x="251520" y="1844824"/>
              <a:ext cx="0" cy="1008112"/>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3" name="直接连接符 12"/>
            <p:cNvCxnSpPr/>
            <p:nvPr/>
          </p:nvCxnSpPr>
          <p:spPr bwMode="auto">
            <a:xfrm>
              <a:off x="5508104" y="1844824"/>
              <a:ext cx="0" cy="1008112"/>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4" name="直接连接符 13"/>
            <p:cNvCxnSpPr/>
            <p:nvPr/>
          </p:nvCxnSpPr>
          <p:spPr bwMode="auto">
            <a:xfrm>
              <a:off x="3707904" y="1844824"/>
              <a:ext cx="0" cy="1008112"/>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15" name="直接连接符 14"/>
            <p:cNvCxnSpPr/>
            <p:nvPr/>
          </p:nvCxnSpPr>
          <p:spPr bwMode="auto">
            <a:xfrm>
              <a:off x="8100392" y="1844824"/>
              <a:ext cx="0" cy="1008112"/>
            </a:xfrm>
            <a:prstGeom prst="line">
              <a:avLst/>
            </a:prstGeom>
            <a:solidFill>
              <a:schemeClr val="accent1"/>
            </a:solidFill>
            <a:ln w="25400" cap="flat" cmpd="sng" algn="ctr">
              <a:solidFill>
                <a:srgbClr val="00B050"/>
              </a:solidFill>
              <a:prstDash val="solid"/>
              <a:round/>
              <a:headEnd type="none" w="med" len="med"/>
              <a:tailEnd type="none" w="med" len="med"/>
            </a:ln>
            <a:effectLst/>
          </p:spPr>
        </p:cxnSp>
        <p:sp>
          <p:nvSpPr>
            <p:cNvPr id="16" name="TextBox 15"/>
            <p:cNvSpPr txBox="1"/>
            <p:nvPr/>
          </p:nvSpPr>
          <p:spPr>
            <a:xfrm>
              <a:off x="395536" y="1990581"/>
              <a:ext cx="3240360" cy="646331"/>
            </a:xfrm>
            <a:prstGeom prst="rect">
              <a:avLst/>
            </a:prstGeom>
            <a:noFill/>
          </p:spPr>
          <p:txBody>
            <a:bodyPr wrap="square" rtlCol="0">
              <a:spAutoFit/>
            </a:bodyPr>
            <a:lstStyle/>
            <a:p>
              <a:r>
                <a:rPr lang="en-US" altLang="zh-CN" sz="1800" dirty="0" smtClean="0">
                  <a:solidFill>
                    <a:srgbClr val="FF0000"/>
                  </a:solidFill>
                </a:rPr>
                <a:t>Mortality of Chinese scallop with OsHV-1 detection</a:t>
              </a:r>
              <a:endParaRPr lang="zh-CN" altLang="en-US" sz="1800" dirty="0">
                <a:solidFill>
                  <a:srgbClr val="FF0000"/>
                </a:solidFill>
              </a:endParaRPr>
            </a:p>
          </p:txBody>
        </p:sp>
        <p:sp>
          <p:nvSpPr>
            <p:cNvPr id="17" name="TextBox 16"/>
            <p:cNvSpPr txBox="1"/>
            <p:nvPr/>
          </p:nvSpPr>
          <p:spPr>
            <a:xfrm>
              <a:off x="3665207" y="1989075"/>
              <a:ext cx="1804662" cy="646331"/>
            </a:xfrm>
            <a:prstGeom prst="rect">
              <a:avLst/>
            </a:prstGeom>
            <a:noFill/>
          </p:spPr>
          <p:txBody>
            <a:bodyPr wrap="square" rtlCol="0">
              <a:spAutoFit/>
            </a:bodyPr>
            <a:lstStyle/>
            <a:p>
              <a:r>
                <a:rPr lang="en-US" altLang="zh-CN" sz="1800" dirty="0" smtClean="0">
                  <a:solidFill>
                    <a:srgbClr val="0000FF"/>
                  </a:solidFill>
                </a:rPr>
                <a:t>Only OsHV-1 </a:t>
              </a:r>
            </a:p>
            <a:p>
              <a:r>
                <a:rPr lang="en-US" altLang="zh-CN" sz="1800" dirty="0" smtClean="0">
                  <a:solidFill>
                    <a:srgbClr val="0000FF"/>
                  </a:solidFill>
                </a:rPr>
                <a:t>DNA detection</a:t>
              </a:r>
              <a:endParaRPr lang="zh-CN" altLang="en-US" sz="1800" dirty="0">
                <a:solidFill>
                  <a:srgbClr val="0000FF"/>
                </a:solidFill>
              </a:endParaRPr>
            </a:p>
          </p:txBody>
        </p:sp>
        <p:sp>
          <p:nvSpPr>
            <p:cNvPr id="18" name="TextBox 17"/>
            <p:cNvSpPr txBox="1"/>
            <p:nvPr/>
          </p:nvSpPr>
          <p:spPr>
            <a:xfrm>
              <a:off x="5491775" y="1989074"/>
              <a:ext cx="2808312" cy="646331"/>
            </a:xfrm>
            <a:prstGeom prst="rect">
              <a:avLst/>
            </a:prstGeom>
            <a:noFill/>
          </p:spPr>
          <p:txBody>
            <a:bodyPr wrap="square" rtlCol="0">
              <a:spAutoFit/>
            </a:bodyPr>
            <a:lstStyle/>
            <a:p>
              <a:r>
                <a:rPr lang="en-US" altLang="zh-CN" sz="1800" dirty="0" smtClean="0">
                  <a:solidFill>
                    <a:srgbClr val="FF0000"/>
                  </a:solidFill>
                </a:rPr>
                <a:t>Mortalities of ark sells</a:t>
              </a:r>
            </a:p>
            <a:p>
              <a:r>
                <a:rPr lang="en-US" altLang="zh-CN" sz="1800" dirty="0" smtClean="0">
                  <a:solidFill>
                    <a:srgbClr val="FF0000"/>
                  </a:solidFill>
                </a:rPr>
                <a:t>with OsHV-1 detection </a:t>
              </a:r>
              <a:endParaRPr lang="zh-CN" altLang="en-US" sz="1800" dirty="0">
                <a:solidFill>
                  <a:srgbClr val="FF0000"/>
                </a:solidFill>
              </a:endParaRPr>
            </a:p>
          </p:txBody>
        </p:sp>
        <p:sp>
          <p:nvSpPr>
            <p:cNvPr id="19" name="矩形 18"/>
            <p:cNvSpPr/>
            <p:nvPr/>
          </p:nvSpPr>
          <p:spPr>
            <a:xfrm>
              <a:off x="8460432" y="2164214"/>
              <a:ext cx="679106" cy="369332"/>
            </a:xfrm>
            <a:prstGeom prst="rect">
              <a:avLst/>
            </a:prstGeom>
          </p:spPr>
          <p:txBody>
            <a:bodyPr wrap="square">
              <a:spAutoFit/>
            </a:bodyPr>
            <a:lstStyle/>
            <a:p>
              <a:r>
                <a:rPr lang="en-US" altLang="zh-CN" sz="1800" dirty="0" smtClean="0">
                  <a:solidFill>
                    <a:srgbClr val="00B050"/>
                  </a:solidFill>
                </a:rPr>
                <a:t>#</a:t>
              </a:r>
              <a:endParaRPr lang="zh-CN" altLang="en-US" sz="1800" dirty="0">
                <a:solidFill>
                  <a:srgbClr val="00B050"/>
                </a:solidFill>
              </a:endParaRPr>
            </a:p>
          </p:txBody>
        </p:sp>
      </p:grpSp>
      <p:sp>
        <p:nvSpPr>
          <p:cNvPr id="21" name="TextBox 20"/>
          <p:cNvSpPr txBox="1"/>
          <p:nvPr/>
        </p:nvSpPr>
        <p:spPr>
          <a:xfrm>
            <a:off x="5148064" y="3356992"/>
            <a:ext cx="3991474" cy="3323987"/>
          </a:xfrm>
          <a:prstGeom prst="rect">
            <a:avLst/>
          </a:prstGeom>
          <a:noFill/>
        </p:spPr>
        <p:txBody>
          <a:bodyPr wrap="square" rtlCol="0">
            <a:spAutoFit/>
          </a:bodyPr>
          <a:lstStyle/>
          <a:p>
            <a:pPr>
              <a:lnSpc>
                <a:spcPct val="150000"/>
              </a:lnSpc>
            </a:pPr>
            <a:r>
              <a:rPr lang="en-US" altLang="zh-CN" sz="2000" dirty="0" smtClean="0">
                <a:solidFill>
                  <a:srgbClr val="00B050"/>
                </a:solidFill>
              </a:rPr>
              <a:t>#</a:t>
            </a:r>
            <a:r>
              <a:rPr lang="en-US" altLang="zh-CN" sz="2000" dirty="0" smtClean="0"/>
              <a:t>: OsHV-1 DNA has not been detected in all shellfish samples by us in northern China. </a:t>
            </a:r>
          </a:p>
          <a:p>
            <a:pPr>
              <a:lnSpc>
                <a:spcPct val="150000"/>
              </a:lnSpc>
            </a:pPr>
            <a:r>
              <a:rPr lang="en-US" altLang="zh-CN" sz="2000" dirty="0" smtClean="0"/>
              <a:t>While </a:t>
            </a:r>
            <a:r>
              <a:rPr lang="en-US" altLang="zh-CN" sz="2000" dirty="0"/>
              <a:t>OsHV-1 DNA </a:t>
            </a:r>
            <a:r>
              <a:rPr lang="en-US" altLang="zh-CN" sz="2000" dirty="0" smtClean="0"/>
              <a:t>was detected in healthy </a:t>
            </a:r>
            <a:r>
              <a:rPr lang="en-US" altLang="zh-CN" sz="2000" i="1" dirty="0" err="1" smtClean="0"/>
              <a:t>Scapharca</a:t>
            </a:r>
            <a:r>
              <a:rPr lang="en-US" altLang="zh-CN" sz="2000" i="1" dirty="0" smtClean="0"/>
              <a:t> </a:t>
            </a:r>
            <a:r>
              <a:rPr lang="en-US" altLang="zh-CN" sz="2000" i="1" dirty="0" err="1"/>
              <a:t>subcrenata</a:t>
            </a:r>
            <a:r>
              <a:rPr lang="en-US" altLang="zh-CN" sz="2000" dirty="0"/>
              <a:t> </a:t>
            </a:r>
            <a:r>
              <a:rPr lang="en-US" altLang="zh-CN" sz="2000" dirty="0" smtClean="0"/>
              <a:t>in southern China in Sep 2017 </a:t>
            </a:r>
            <a:r>
              <a:rPr lang="en-US" altLang="zh-CN" sz="1600" dirty="0" smtClean="0"/>
              <a:t>(</a:t>
            </a:r>
            <a:r>
              <a:rPr lang="en-US" altLang="zh-CN" sz="1600" dirty="0" err="1" smtClean="0"/>
              <a:t>Gao</a:t>
            </a:r>
            <a:r>
              <a:rPr lang="en-US" altLang="zh-CN" sz="1600" dirty="0" smtClean="0"/>
              <a:t> et al. 2018, JVM)</a:t>
            </a:r>
            <a:r>
              <a:rPr lang="en-US" altLang="zh-CN" sz="2000" dirty="0" smtClean="0"/>
              <a:t>.</a:t>
            </a:r>
            <a:endParaRPr lang="zh-CN" altLang="en-US" sz="2000" dirty="0"/>
          </a:p>
        </p:txBody>
      </p:sp>
    </p:spTree>
    <p:extLst>
      <p:ext uri="{BB962C8B-B14F-4D97-AF65-F5344CB8AC3E}">
        <p14:creationId xmlns:p14="http://schemas.microsoft.com/office/powerpoint/2010/main" val="176051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251520" y="1639007"/>
            <a:ext cx="4608512" cy="49578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endParaRPr>
          </a:p>
        </p:txBody>
      </p:sp>
      <p:sp>
        <p:nvSpPr>
          <p:cNvPr id="2" name="标题 1"/>
          <p:cNvSpPr>
            <a:spLocks noGrp="1"/>
          </p:cNvSpPr>
          <p:nvPr>
            <p:ph type="title"/>
          </p:nvPr>
        </p:nvSpPr>
        <p:spPr/>
        <p:txBody>
          <a:bodyPr/>
          <a:lstStyle/>
          <a:p>
            <a:r>
              <a:rPr lang="en-US" altLang="zh-CN" sz="3200" dirty="0" smtClean="0"/>
              <a:t>Deduced reasons for the </a:t>
            </a:r>
            <a:r>
              <a:rPr lang="en-US" altLang="zh-CN" sz="3200" dirty="0" err="1" smtClean="0"/>
              <a:t>incricate</a:t>
            </a:r>
            <a:r>
              <a:rPr lang="en-US" altLang="zh-CN" sz="3200" dirty="0" smtClean="0"/>
              <a:t> OsHV-1 disease in China</a:t>
            </a:r>
            <a:endParaRPr lang="zh-CN" altLang="en-US" sz="3200" dirty="0"/>
          </a:p>
        </p:txBody>
      </p:sp>
      <p:sp>
        <p:nvSpPr>
          <p:cNvPr id="3" name="内容占位符 2"/>
          <p:cNvSpPr>
            <a:spLocks noGrp="1"/>
          </p:cNvSpPr>
          <p:nvPr>
            <p:ph idx="1"/>
          </p:nvPr>
        </p:nvSpPr>
        <p:spPr>
          <a:xfrm>
            <a:off x="251520" y="1701353"/>
            <a:ext cx="4536504" cy="2303711"/>
          </a:xfrm>
        </p:spPr>
        <p:txBody>
          <a:bodyPr/>
          <a:lstStyle/>
          <a:p>
            <a:r>
              <a:rPr lang="en-US" altLang="zh-CN" sz="2400" b="1" dirty="0" smtClean="0">
                <a:solidFill>
                  <a:srgbClr val="FF0000"/>
                </a:solidFill>
              </a:rPr>
              <a:t>For the affected Chinese scallops and ark shells</a:t>
            </a:r>
            <a:r>
              <a:rPr lang="en-US" altLang="zh-CN" sz="2000" b="1" dirty="0" smtClean="0">
                <a:solidFill>
                  <a:srgbClr val="FF0000"/>
                </a:solidFill>
              </a:rPr>
              <a:t>: </a:t>
            </a:r>
          </a:p>
          <a:p>
            <a:pPr lvl="1"/>
            <a:r>
              <a:rPr lang="en-US" altLang="zh-CN" dirty="0" smtClean="0"/>
              <a:t>High density</a:t>
            </a:r>
          </a:p>
          <a:p>
            <a:pPr lvl="1"/>
            <a:r>
              <a:rPr lang="en-US" altLang="zh-CN" dirty="0" smtClean="0"/>
              <a:t>High temperature</a:t>
            </a:r>
          </a:p>
        </p:txBody>
      </p:sp>
      <p:sp>
        <p:nvSpPr>
          <p:cNvPr id="4" name="内容占位符 2"/>
          <p:cNvSpPr txBox="1">
            <a:spLocks/>
          </p:cNvSpPr>
          <p:nvPr/>
        </p:nvSpPr>
        <p:spPr bwMode="auto">
          <a:xfrm>
            <a:off x="251520" y="4293096"/>
            <a:ext cx="4752528" cy="2303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5000"/>
              </a:lnSpc>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har char="–"/>
              <a:defRPr sz="2800">
                <a:solidFill>
                  <a:schemeClr val="tx1"/>
                </a:solidFill>
                <a:latin typeface="+mn-lt"/>
                <a:ea typeface="+mn-ea"/>
              </a:defRPr>
            </a:lvl2pPr>
            <a:lvl3pPr marL="1143000" indent="-228600" algn="l" rtl="0" eaLnBrk="1" fontAlgn="base" hangingPunct="1">
              <a:lnSpc>
                <a:spcPct val="120000"/>
              </a:lnSpc>
              <a:spcBef>
                <a:spcPct val="20000"/>
              </a:spcBef>
              <a:spcAft>
                <a:spcPct val="0"/>
              </a:spcAft>
              <a:buChar char="•"/>
              <a:defRPr sz="2400">
                <a:solidFill>
                  <a:schemeClr val="tx1"/>
                </a:solidFill>
                <a:latin typeface="+mn-lt"/>
                <a:ea typeface="+mn-ea"/>
              </a:defRPr>
            </a:lvl3pPr>
            <a:lvl4pPr marL="1600200" indent="-228600" algn="l" rtl="0" eaLnBrk="1" fontAlgn="base" hangingPunct="1">
              <a:lnSpc>
                <a:spcPct val="120000"/>
              </a:lnSpc>
              <a:spcBef>
                <a:spcPct val="20000"/>
              </a:spcBef>
              <a:spcAft>
                <a:spcPct val="0"/>
              </a:spcAft>
              <a:buChar char="–"/>
              <a:defRPr sz="2000">
                <a:solidFill>
                  <a:schemeClr val="tx1"/>
                </a:solidFill>
                <a:latin typeface="+mn-lt"/>
                <a:ea typeface="+mn-ea"/>
              </a:defRPr>
            </a:lvl4pPr>
            <a:lvl5pPr marL="2057400" indent="-228600" algn="l" rtl="0" eaLnBrk="1" fontAlgn="base" hangingPunct="1">
              <a:lnSpc>
                <a:spcPct val="120000"/>
              </a:lnSpc>
              <a:spcBef>
                <a:spcPct val="20000"/>
              </a:spcBef>
              <a:spcAft>
                <a:spcPct val="0"/>
              </a:spcAft>
              <a:buChar char="»"/>
              <a:defRPr sz="2000">
                <a:solidFill>
                  <a:schemeClr val="tx1"/>
                </a:solidFill>
                <a:latin typeface="+mn-lt"/>
                <a:ea typeface="+mn-ea"/>
              </a:defRPr>
            </a:lvl5pPr>
            <a:lvl6pPr marL="2514600" indent="-228600" algn="l" rtl="0" eaLnBrk="1" fontAlgn="base" hangingPunct="1">
              <a:lnSpc>
                <a:spcPct val="120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120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120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120000"/>
              </a:lnSpc>
              <a:spcBef>
                <a:spcPct val="20000"/>
              </a:spcBef>
              <a:spcAft>
                <a:spcPct val="0"/>
              </a:spcAft>
              <a:buChar char="»"/>
              <a:defRPr sz="2000">
                <a:solidFill>
                  <a:schemeClr val="tx1"/>
                </a:solidFill>
                <a:latin typeface="+mn-lt"/>
                <a:ea typeface="+mn-ea"/>
              </a:defRPr>
            </a:lvl9pPr>
          </a:lstStyle>
          <a:p>
            <a:r>
              <a:rPr lang="en-US" altLang="zh-CN" sz="2400" b="1" dirty="0" smtClean="0">
                <a:solidFill>
                  <a:srgbClr val="00B050"/>
                </a:solidFill>
              </a:rPr>
              <a:t>Why unaffected now</a:t>
            </a:r>
            <a:r>
              <a:rPr lang="en-US" altLang="zh-CN" sz="2000" b="1" dirty="0" smtClean="0">
                <a:solidFill>
                  <a:srgbClr val="00B050"/>
                </a:solidFill>
              </a:rPr>
              <a:t>: </a:t>
            </a:r>
          </a:p>
          <a:p>
            <a:pPr lvl="1"/>
            <a:r>
              <a:rPr lang="en-US" altLang="zh-CN" dirty="0" smtClean="0"/>
              <a:t>Reducing density </a:t>
            </a:r>
          </a:p>
          <a:p>
            <a:pPr lvl="1"/>
            <a:r>
              <a:rPr lang="en-US" altLang="zh-CN" dirty="0"/>
              <a:t>L</a:t>
            </a:r>
            <a:r>
              <a:rPr lang="en-US" altLang="zh-CN" dirty="0" smtClean="0"/>
              <a:t>ow temperature</a:t>
            </a:r>
            <a:r>
              <a:rPr lang="en-US" altLang="zh-CN" sz="1800" dirty="0" smtClean="0"/>
              <a:t> (&lt;10 </a:t>
            </a:r>
            <a:r>
              <a:rPr lang="zh-CN" altLang="en-US" sz="1800" dirty="0" smtClean="0"/>
              <a:t>℃</a:t>
            </a:r>
            <a:r>
              <a:rPr lang="en-US" altLang="zh-CN" sz="1800" dirty="0" smtClean="0"/>
              <a:t>)</a:t>
            </a:r>
          </a:p>
          <a:p>
            <a:pPr lvl="1"/>
            <a:r>
              <a:rPr lang="en-US" altLang="zh-CN" dirty="0" smtClean="0"/>
              <a:t>Resistant families</a:t>
            </a:r>
            <a:endParaRPr lang="en-US" altLang="zh-CN" dirty="0"/>
          </a:p>
        </p:txBody>
      </p:sp>
      <p:sp>
        <p:nvSpPr>
          <p:cNvPr id="6" name="矩形 5"/>
          <p:cNvSpPr/>
          <p:nvPr/>
        </p:nvSpPr>
        <p:spPr bwMode="auto">
          <a:xfrm>
            <a:off x="5004048" y="1639007"/>
            <a:ext cx="4032448" cy="49578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endParaRPr>
          </a:p>
        </p:txBody>
      </p:sp>
      <p:sp>
        <p:nvSpPr>
          <p:cNvPr id="7" name="内容占位符 2"/>
          <p:cNvSpPr txBox="1">
            <a:spLocks/>
          </p:cNvSpPr>
          <p:nvPr/>
        </p:nvSpPr>
        <p:spPr bwMode="auto">
          <a:xfrm>
            <a:off x="5004048" y="1700807"/>
            <a:ext cx="4032448" cy="4895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5000"/>
              </a:lnSpc>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har char="–"/>
              <a:defRPr sz="2800">
                <a:solidFill>
                  <a:schemeClr val="tx1"/>
                </a:solidFill>
                <a:latin typeface="+mn-lt"/>
                <a:ea typeface="+mn-ea"/>
              </a:defRPr>
            </a:lvl2pPr>
            <a:lvl3pPr marL="1143000" indent="-228600" algn="l" rtl="0" eaLnBrk="1" fontAlgn="base" hangingPunct="1">
              <a:lnSpc>
                <a:spcPct val="120000"/>
              </a:lnSpc>
              <a:spcBef>
                <a:spcPct val="20000"/>
              </a:spcBef>
              <a:spcAft>
                <a:spcPct val="0"/>
              </a:spcAft>
              <a:buChar char="•"/>
              <a:defRPr sz="2400">
                <a:solidFill>
                  <a:schemeClr val="tx1"/>
                </a:solidFill>
                <a:latin typeface="+mn-lt"/>
                <a:ea typeface="+mn-ea"/>
              </a:defRPr>
            </a:lvl3pPr>
            <a:lvl4pPr marL="1600200" indent="-228600" algn="l" rtl="0" eaLnBrk="1" fontAlgn="base" hangingPunct="1">
              <a:lnSpc>
                <a:spcPct val="120000"/>
              </a:lnSpc>
              <a:spcBef>
                <a:spcPct val="20000"/>
              </a:spcBef>
              <a:spcAft>
                <a:spcPct val="0"/>
              </a:spcAft>
              <a:buChar char="–"/>
              <a:defRPr sz="2000">
                <a:solidFill>
                  <a:schemeClr val="tx1"/>
                </a:solidFill>
                <a:latin typeface="+mn-lt"/>
                <a:ea typeface="+mn-ea"/>
              </a:defRPr>
            </a:lvl4pPr>
            <a:lvl5pPr marL="2057400" indent="-228600" algn="l" rtl="0" eaLnBrk="1" fontAlgn="base" hangingPunct="1">
              <a:lnSpc>
                <a:spcPct val="120000"/>
              </a:lnSpc>
              <a:spcBef>
                <a:spcPct val="20000"/>
              </a:spcBef>
              <a:spcAft>
                <a:spcPct val="0"/>
              </a:spcAft>
              <a:buChar char="»"/>
              <a:defRPr sz="2000">
                <a:solidFill>
                  <a:schemeClr val="tx1"/>
                </a:solidFill>
                <a:latin typeface="+mn-lt"/>
                <a:ea typeface="+mn-ea"/>
              </a:defRPr>
            </a:lvl5pPr>
            <a:lvl6pPr marL="2514600" indent="-228600" algn="l" rtl="0" eaLnBrk="1" fontAlgn="base" hangingPunct="1">
              <a:lnSpc>
                <a:spcPct val="120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120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120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120000"/>
              </a:lnSpc>
              <a:spcBef>
                <a:spcPct val="20000"/>
              </a:spcBef>
              <a:spcAft>
                <a:spcPct val="0"/>
              </a:spcAft>
              <a:buChar char="»"/>
              <a:defRPr sz="2000">
                <a:solidFill>
                  <a:schemeClr val="tx1"/>
                </a:solidFill>
                <a:latin typeface="+mn-lt"/>
                <a:ea typeface="+mn-ea"/>
              </a:defRPr>
            </a:lvl9pPr>
          </a:lstStyle>
          <a:p>
            <a:pPr>
              <a:lnSpc>
                <a:spcPct val="135000"/>
              </a:lnSpc>
            </a:pPr>
            <a:r>
              <a:rPr lang="en-US" altLang="zh-CN" sz="2400" b="1" dirty="0" smtClean="0">
                <a:solidFill>
                  <a:srgbClr val="00B050"/>
                </a:solidFill>
              </a:rPr>
              <a:t>For unaffected Pacific oyster cultivation</a:t>
            </a:r>
            <a:r>
              <a:rPr lang="en-US" altLang="zh-CN" sz="2000" b="1" dirty="0" smtClean="0">
                <a:solidFill>
                  <a:srgbClr val="00B050"/>
                </a:solidFill>
              </a:rPr>
              <a:t>: </a:t>
            </a:r>
            <a:r>
              <a:rPr lang="en-US" altLang="zh-CN" sz="2400" dirty="0" smtClean="0"/>
              <a:t>Pacific oyster culture depend on naturally collected spats in China. Hatchery-produced larvae for research were affected by OsHV-1 infection </a:t>
            </a:r>
            <a:r>
              <a:rPr lang="en-US" altLang="zh-CN" sz="1600" dirty="0" smtClean="0"/>
              <a:t>(</a:t>
            </a:r>
            <a:r>
              <a:rPr lang="en-US" altLang="zh-CN" sz="1600" dirty="0" err="1" smtClean="0"/>
              <a:t>LiLi</a:t>
            </a:r>
            <a:r>
              <a:rPr lang="en-US" altLang="zh-CN" sz="1600" dirty="0" smtClean="0"/>
              <a:t> </a:t>
            </a:r>
            <a:r>
              <a:rPr lang="en-US" altLang="zh-CN" sz="1600" dirty="0" smtClean="0"/>
              <a:t>IOCAS per. </a:t>
            </a:r>
            <a:r>
              <a:rPr lang="en-US" altLang="zh-CN" sz="1600" dirty="0"/>
              <a:t>c</a:t>
            </a:r>
            <a:r>
              <a:rPr lang="en-US" altLang="zh-CN" sz="1600" dirty="0" smtClean="0"/>
              <a:t>om.)</a:t>
            </a:r>
            <a:r>
              <a:rPr lang="en-US" altLang="zh-CN" sz="2000" dirty="0" smtClean="0"/>
              <a:t>.</a:t>
            </a:r>
          </a:p>
        </p:txBody>
      </p:sp>
    </p:spTree>
    <p:extLst>
      <p:ext uri="{BB962C8B-B14F-4D97-AF65-F5344CB8AC3E}">
        <p14:creationId xmlns:p14="http://schemas.microsoft.com/office/powerpoint/2010/main" val="268600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6632"/>
            <a:ext cx="8712968" cy="1223863"/>
          </a:xfrm>
        </p:spPr>
        <p:txBody>
          <a:bodyPr/>
          <a:lstStyle/>
          <a:p>
            <a:r>
              <a:rPr lang="en-US" altLang="zh-CN" sz="3200" dirty="0" smtClean="0"/>
              <a:t>Differentiation and diversity of OsHV-1 in China——a retrospective study</a:t>
            </a:r>
            <a:endParaRPr lang="zh-CN" altLang="en-US" sz="3200" dirty="0"/>
          </a:p>
        </p:txBody>
      </p:sp>
      <p:sp>
        <p:nvSpPr>
          <p:cNvPr id="5" name="Rectangle 3"/>
          <p:cNvSpPr txBox="1">
            <a:spLocks noChangeArrowheads="1"/>
          </p:cNvSpPr>
          <p:nvPr/>
        </p:nvSpPr>
        <p:spPr bwMode="auto">
          <a:xfrm>
            <a:off x="5148064" y="1412776"/>
            <a:ext cx="4176464" cy="5328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5000"/>
              </a:lnSpc>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har char="–"/>
              <a:defRPr sz="2800">
                <a:solidFill>
                  <a:schemeClr val="tx1"/>
                </a:solidFill>
                <a:latin typeface="+mn-lt"/>
                <a:ea typeface="+mn-ea"/>
              </a:defRPr>
            </a:lvl2pPr>
            <a:lvl3pPr marL="1143000" indent="-228600" algn="l" rtl="0" eaLnBrk="1" fontAlgn="base" hangingPunct="1">
              <a:lnSpc>
                <a:spcPct val="120000"/>
              </a:lnSpc>
              <a:spcBef>
                <a:spcPct val="20000"/>
              </a:spcBef>
              <a:spcAft>
                <a:spcPct val="0"/>
              </a:spcAft>
              <a:buChar char="•"/>
              <a:defRPr sz="2400">
                <a:solidFill>
                  <a:schemeClr val="tx1"/>
                </a:solidFill>
                <a:latin typeface="+mn-lt"/>
                <a:ea typeface="+mn-ea"/>
              </a:defRPr>
            </a:lvl3pPr>
            <a:lvl4pPr marL="1600200" indent="-228600" algn="l" rtl="0" eaLnBrk="1" fontAlgn="base" hangingPunct="1">
              <a:lnSpc>
                <a:spcPct val="120000"/>
              </a:lnSpc>
              <a:spcBef>
                <a:spcPct val="20000"/>
              </a:spcBef>
              <a:spcAft>
                <a:spcPct val="0"/>
              </a:spcAft>
              <a:buChar char="–"/>
              <a:defRPr sz="2000">
                <a:solidFill>
                  <a:schemeClr val="tx1"/>
                </a:solidFill>
                <a:latin typeface="+mn-lt"/>
                <a:ea typeface="+mn-ea"/>
              </a:defRPr>
            </a:lvl4pPr>
            <a:lvl5pPr marL="2057400" indent="-228600" algn="l" rtl="0" eaLnBrk="1" fontAlgn="base" hangingPunct="1">
              <a:lnSpc>
                <a:spcPct val="120000"/>
              </a:lnSpc>
              <a:spcBef>
                <a:spcPct val="20000"/>
              </a:spcBef>
              <a:spcAft>
                <a:spcPct val="0"/>
              </a:spcAft>
              <a:buChar char="»"/>
              <a:defRPr sz="2000">
                <a:solidFill>
                  <a:schemeClr val="tx1"/>
                </a:solidFill>
                <a:latin typeface="+mn-lt"/>
                <a:ea typeface="+mn-ea"/>
              </a:defRPr>
            </a:lvl5pPr>
            <a:lvl6pPr marL="2514600" indent="-228600" algn="l" rtl="0" eaLnBrk="1" fontAlgn="base" hangingPunct="1">
              <a:lnSpc>
                <a:spcPct val="120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120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120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120000"/>
              </a:lnSpc>
              <a:spcBef>
                <a:spcPct val="20000"/>
              </a:spcBef>
              <a:spcAft>
                <a:spcPct val="0"/>
              </a:spcAft>
              <a:buChar char="»"/>
              <a:defRPr sz="2000">
                <a:solidFill>
                  <a:schemeClr val="tx1"/>
                </a:solidFill>
                <a:latin typeface="+mn-lt"/>
                <a:ea typeface="+mn-ea"/>
              </a:defRPr>
            </a:lvl9pPr>
          </a:lstStyle>
          <a:p>
            <a:pPr eaLnBrk="0" hangingPunct="0">
              <a:lnSpc>
                <a:spcPct val="140000"/>
              </a:lnSpc>
            </a:pPr>
            <a:r>
              <a:rPr lang="en-US" altLang="zh-CN" dirty="0" smtClean="0">
                <a:solidFill>
                  <a:srgbClr val="FF0000"/>
                </a:solidFill>
                <a:ea typeface="楷体_GB2312" pitchFamily="49" charset="-122"/>
              </a:rPr>
              <a:t>338</a:t>
            </a:r>
            <a:r>
              <a:rPr lang="en-US" altLang="zh-CN" dirty="0" smtClean="0">
                <a:ea typeface="楷体_GB2312" pitchFamily="49" charset="-122"/>
              </a:rPr>
              <a:t>/1599 samples</a:t>
            </a:r>
            <a:endParaRPr lang="zh-CN" altLang="en-US" dirty="0" smtClean="0">
              <a:ea typeface="楷体_GB2312" pitchFamily="49" charset="-122"/>
            </a:endParaRPr>
          </a:p>
          <a:p>
            <a:pPr lvl="1" eaLnBrk="0" hangingPunct="0">
              <a:lnSpc>
                <a:spcPct val="140000"/>
              </a:lnSpc>
            </a:pPr>
            <a:r>
              <a:rPr lang="en-US" altLang="zh-CN" dirty="0" smtClean="0">
                <a:solidFill>
                  <a:srgbClr val="FF0000"/>
                </a:solidFill>
                <a:ea typeface="楷体_GB2312" pitchFamily="49" charset="-122"/>
              </a:rPr>
              <a:t>16</a:t>
            </a:r>
            <a:r>
              <a:rPr lang="en-US" altLang="zh-CN" dirty="0" smtClean="0">
                <a:ea typeface="楷体_GB2312" pitchFamily="49" charset="-122"/>
              </a:rPr>
              <a:t>/29 regions</a:t>
            </a:r>
            <a:endParaRPr lang="zh-CN" altLang="en-US" dirty="0" smtClean="0">
              <a:ea typeface="楷体_GB2312" pitchFamily="49" charset="-122"/>
            </a:endParaRPr>
          </a:p>
          <a:p>
            <a:pPr lvl="1" eaLnBrk="0" hangingPunct="0">
              <a:lnSpc>
                <a:spcPct val="140000"/>
              </a:lnSpc>
            </a:pPr>
            <a:r>
              <a:rPr lang="en-US" altLang="zh-CN" dirty="0" smtClean="0">
                <a:solidFill>
                  <a:srgbClr val="FF0000"/>
                </a:solidFill>
                <a:ea typeface="楷体_GB2312" pitchFamily="49" charset="-122"/>
              </a:rPr>
              <a:t>7</a:t>
            </a:r>
            <a:r>
              <a:rPr lang="en-US" altLang="zh-CN" dirty="0" smtClean="0">
                <a:ea typeface="楷体_GB2312" pitchFamily="49" charset="-122"/>
              </a:rPr>
              <a:t>/ 18 species</a:t>
            </a:r>
          </a:p>
          <a:p>
            <a:pPr lvl="1" eaLnBrk="0" hangingPunct="0">
              <a:lnSpc>
                <a:spcPct val="140000"/>
              </a:lnSpc>
            </a:pPr>
            <a:r>
              <a:rPr lang="en-US" altLang="zh-CN" dirty="0" smtClean="0">
                <a:solidFill>
                  <a:srgbClr val="FF0000"/>
                </a:solidFill>
                <a:ea typeface="楷体_GB2312" pitchFamily="49" charset="-122"/>
              </a:rPr>
              <a:t>2001-2013</a:t>
            </a:r>
            <a:endParaRPr lang="zh-CN" altLang="en-US" dirty="0" smtClean="0">
              <a:solidFill>
                <a:srgbClr val="FF0000"/>
              </a:solidFill>
              <a:ea typeface="楷体_GB2312" pitchFamily="49" charset="-122"/>
            </a:endParaRPr>
          </a:p>
          <a:p>
            <a:pPr>
              <a:lnSpc>
                <a:spcPct val="140000"/>
              </a:lnSpc>
            </a:pPr>
            <a:endParaRPr lang="zh-CN" altLang="en-US" dirty="0" smtClean="0"/>
          </a:p>
        </p:txBody>
      </p:sp>
      <p:grpSp>
        <p:nvGrpSpPr>
          <p:cNvPr id="9" name="组合 8"/>
          <p:cNvGrpSpPr/>
          <p:nvPr/>
        </p:nvGrpSpPr>
        <p:grpSpPr>
          <a:xfrm>
            <a:off x="5364088" y="4437112"/>
            <a:ext cx="3779912" cy="2160240"/>
            <a:chOff x="5364088" y="4437112"/>
            <a:chExt cx="3779912" cy="2160240"/>
          </a:xfrm>
        </p:grpSpPr>
        <p:grpSp>
          <p:nvGrpSpPr>
            <p:cNvPr id="4" name="组合 3"/>
            <p:cNvGrpSpPr/>
            <p:nvPr/>
          </p:nvGrpSpPr>
          <p:grpSpPr>
            <a:xfrm>
              <a:off x="6408712" y="4437112"/>
              <a:ext cx="2195736" cy="1349310"/>
              <a:chOff x="6948264" y="4437112"/>
              <a:chExt cx="2195736" cy="1349310"/>
            </a:xfrm>
          </p:grpSpPr>
          <p:sp>
            <p:nvSpPr>
              <p:cNvPr id="6" name="下箭头 5"/>
              <p:cNvSpPr/>
              <p:nvPr/>
            </p:nvSpPr>
            <p:spPr bwMode="auto">
              <a:xfrm>
                <a:off x="6948264" y="4437112"/>
                <a:ext cx="432048" cy="134931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endParaRPr>
              </a:p>
            </p:txBody>
          </p:sp>
          <p:sp>
            <p:nvSpPr>
              <p:cNvPr id="7" name="TextBox 6"/>
              <p:cNvSpPr txBox="1"/>
              <p:nvPr/>
            </p:nvSpPr>
            <p:spPr>
              <a:xfrm>
                <a:off x="7380312" y="4696267"/>
                <a:ext cx="1763688"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400" dirty="0" smtClean="0"/>
                  <a:t>C2/C6 variation</a:t>
                </a:r>
                <a:endParaRPr lang="zh-CN" altLang="en-US" sz="2400" dirty="0"/>
              </a:p>
            </p:txBody>
          </p:sp>
        </p:grpSp>
        <p:sp>
          <p:nvSpPr>
            <p:cNvPr id="8" name="Rectangle 5"/>
            <p:cNvSpPr>
              <a:spLocks noChangeArrowheads="1"/>
            </p:cNvSpPr>
            <p:nvPr/>
          </p:nvSpPr>
          <p:spPr bwMode="auto">
            <a:xfrm>
              <a:off x="5364088" y="5904160"/>
              <a:ext cx="3779912" cy="69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40000"/>
                </a:lnSpc>
                <a:spcBef>
                  <a:spcPct val="20000"/>
                </a:spcBef>
                <a:buFontTx/>
                <a:buChar char="•"/>
              </a:pPr>
              <a:r>
                <a:rPr lang="en-US" altLang="zh-CN" sz="2800" dirty="0" smtClean="0">
                  <a:solidFill>
                    <a:srgbClr val="FF3300"/>
                  </a:solidFill>
                  <a:ea typeface="楷体_GB2312" pitchFamily="49" charset="-122"/>
                </a:rPr>
                <a:t>24</a:t>
              </a:r>
              <a:r>
                <a:rPr lang="zh-CN" altLang="en-US" sz="2800" dirty="0" smtClean="0">
                  <a:solidFill>
                    <a:srgbClr val="FF3300"/>
                  </a:solidFill>
                  <a:ea typeface="楷体_GB2312" pitchFamily="49" charset="-122"/>
                </a:rPr>
                <a:t> </a:t>
              </a:r>
              <a:r>
                <a:rPr lang="en-US" altLang="zh-CN" sz="2800" dirty="0" smtClean="0">
                  <a:solidFill>
                    <a:srgbClr val="FF3300"/>
                  </a:solidFill>
                  <a:ea typeface="楷体_GB2312" pitchFamily="49" charset="-122"/>
                </a:rPr>
                <a:t>variants</a:t>
              </a:r>
              <a:endParaRPr lang="zh-CN" altLang="en-US" sz="2800" dirty="0">
                <a:solidFill>
                  <a:srgbClr val="FF3300"/>
                </a:solidFill>
                <a:ea typeface="楷体_GB2312" pitchFamily="49" charset="-122"/>
              </a:endParaRPr>
            </a:p>
          </p:txBody>
        </p:sp>
      </p:grpSp>
      <p:pic>
        <p:nvPicPr>
          <p:cNvPr id="10" name="图片 9"/>
          <p:cNvPicPr>
            <a:picLocks noChangeAspect="1"/>
          </p:cNvPicPr>
          <p:nvPr/>
        </p:nvPicPr>
        <p:blipFill>
          <a:blip r:embed="rId3"/>
          <a:stretch>
            <a:fillRect/>
          </a:stretch>
        </p:blipFill>
        <p:spPr>
          <a:xfrm>
            <a:off x="0" y="1412776"/>
            <a:ext cx="5186478" cy="5445224"/>
          </a:xfrm>
          <a:prstGeom prst="rect">
            <a:avLst/>
          </a:prstGeom>
        </p:spPr>
      </p:pic>
    </p:spTree>
    <p:extLst>
      <p:ext uri="{BB962C8B-B14F-4D97-AF65-F5344CB8AC3E}">
        <p14:creationId xmlns:p14="http://schemas.microsoft.com/office/powerpoint/2010/main" val="273822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简洁2012">
  <a:themeElements>
    <a:clrScheme name="bcm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cm_En">
      <a:majorFont>
        <a:latin typeface="Comic Sans MS"/>
        <a:ea typeface="楷体_GB2312"/>
        <a:cs typeface=""/>
      </a:majorFont>
      <a:minorFont>
        <a:latin typeface="Comic Sans MS"/>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Comic Sans MS" pitchFamily="66" charset="0"/>
            <a:ea typeface="ＭＳ Ｐゴシック" pitchFamily="34" charset="-128"/>
          </a:defRPr>
        </a:defPPr>
      </a:lstStyle>
    </a:lnDef>
  </a:objectDefaults>
  <a:extraClrSchemeLst>
    <a:extraClrScheme>
      <a:clrScheme name="bcm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cm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cm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cm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cm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cm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cm_E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cm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cm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cm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cm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cm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简洁2012</Template>
  <TotalTime>7335</TotalTime>
  <Words>1789</Words>
  <Application>Microsoft Office PowerPoint</Application>
  <PresentationFormat>全屏显示(4:3)</PresentationFormat>
  <Paragraphs>190</Paragraphs>
  <Slides>20</Slides>
  <Notes>19</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简洁2012</vt:lpstr>
      <vt:lpstr>Pathogenesis and molecular epidemiology of Ostreid herpesvirus 1 (OsHV-1) in China</vt:lpstr>
      <vt:lpstr>China: the biggest mollusc producer </vt:lpstr>
      <vt:lpstr>Mollusc productions of China</vt:lpstr>
      <vt:lpstr>Important mollusc pathogens in China </vt:lpstr>
      <vt:lpstr>Mass mortalities associated with Herpesvirus diseases</vt:lpstr>
      <vt:lpstr>Bivalve Herpes-like viral disease in China</vt:lpstr>
      <vt:lpstr>Intricate OsHV-1 infection in China</vt:lpstr>
      <vt:lpstr>Deduced reasons for the incricate OsHV-1 disease in China</vt:lpstr>
      <vt:lpstr>Differentiation and diversity of OsHV-1 in China——a retrospective study</vt:lpstr>
      <vt:lpstr>PowerPoint 演示文稿</vt:lpstr>
      <vt:lpstr>Problems and solutions</vt:lpstr>
      <vt:lpstr>Primer selection and fragmentation</vt:lpstr>
      <vt:lpstr>Genomic distribution of primer pairs</vt:lpstr>
      <vt:lpstr>Summary of 10 selected samples</vt:lpstr>
      <vt:lpstr>Long-rang PCR of OsHV-1</vt:lpstr>
      <vt:lpstr>Summary of HTS results</vt:lpstr>
      <vt:lpstr>Coverage across the genomes </vt:lpstr>
      <vt:lpstr>Unexpected problems with GF16</vt:lpstr>
      <vt:lpstr>Phylogeny of OsHV-1 variants</vt:lpstr>
      <vt:lpstr>Thank you for your attention</vt:lpstr>
    </vt:vector>
  </TitlesOfParts>
  <Company>YSFRI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BAI ChangMing</dc:creator>
  <cp:lastModifiedBy>BaiCM</cp:lastModifiedBy>
  <cp:revision>398</cp:revision>
  <dcterms:created xsi:type="dcterms:W3CDTF">2015-12-10T08:01:22Z</dcterms:created>
  <dcterms:modified xsi:type="dcterms:W3CDTF">2018-09-02T20:27:47Z</dcterms:modified>
</cp:coreProperties>
</file>